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7" r:id="rId2"/>
    <p:sldId id="293" r:id="rId3"/>
    <p:sldId id="294" r:id="rId4"/>
    <p:sldId id="297" r:id="rId5"/>
    <p:sldId id="290" r:id="rId6"/>
    <p:sldId id="304" r:id="rId7"/>
    <p:sldId id="356" r:id="rId8"/>
    <p:sldId id="352" r:id="rId9"/>
    <p:sldId id="360" r:id="rId10"/>
    <p:sldId id="364" r:id="rId11"/>
    <p:sldId id="371" r:id="rId12"/>
    <p:sldId id="386" r:id="rId13"/>
    <p:sldId id="399" r:id="rId14"/>
    <p:sldId id="256" r:id="rId15"/>
    <p:sldId id="258" r:id="rId16"/>
    <p:sldId id="259" r:id="rId17"/>
    <p:sldId id="265" r:id="rId18"/>
    <p:sldId id="837" r:id="rId19"/>
    <p:sldId id="865" r:id="rId20"/>
    <p:sldId id="846" r:id="rId21"/>
    <p:sldId id="878" r:id="rId22"/>
    <p:sldId id="867" r:id="rId23"/>
    <p:sldId id="869" r:id="rId24"/>
    <p:sldId id="913" r:id="rId25"/>
    <p:sldId id="914" r:id="rId26"/>
    <p:sldId id="904" r:id="rId27"/>
    <p:sldId id="915" r:id="rId28"/>
    <p:sldId id="302" r:id="rId29"/>
    <p:sldId id="306" r:id="rId30"/>
    <p:sldId id="344" r:id="rId31"/>
    <p:sldId id="345" r:id="rId32"/>
    <p:sldId id="357" r:id="rId33"/>
    <p:sldId id="358" r:id="rId34"/>
    <p:sldId id="362" r:id="rId35"/>
    <p:sldId id="376" r:id="rId36"/>
    <p:sldId id="916" r:id="rId37"/>
    <p:sldId id="917" r:id="rId38"/>
    <p:sldId id="262" r:id="rId39"/>
    <p:sldId id="918" r:id="rId40"/>
    <p:sldId id="266" r:id="rId41"/>
    <p:sldId id="267" r:id="rId42"/>
    <p:sldId id="274" r:id="rId43"/>
    <p:sldId id="275" r:id="rId44"/>
    <p:sldId id="919" r:id="rId45"/>
    <p:sldId id="263" r:id="rId46"/>
    <p:sldId id="272" r:id="rId47"/>
    <p:sldId id="920" r:id="rId48"/>
    <p:sldId id="299" r:id="rId49"/>
    <p:sldId id="303" r:id="rId50"/>
    <p:sldId id="921" r:id="rId51"/>
    <p:sldId id="922" r:id="rId52"/>
    <p:sldId id="923" r:id="rId53"/>
    <p:sldId id="924" r:id="rId54"/>
    <p:sldId id="287" r:id="rId55"/>
    <p:sldId id="288" r:id="rId56"/>
    <p:sldId id="295" r:id="rId57"/>
    <p:sldId id="33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75E5C-7537-439D-A758-919614AB66CD}" type="datetimeFigureOut">
              <a:rPr lang="en-US" smtClean="0"/>
              <a:t>11/11/2019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5AB51-9D30-499E-92A7-B3852872100D}" type="slidenum">
              <a:rPr lang="en-US" smtClean="0"/>
              <a:t>‹#›</a:t>
            </a:fld>
            <a:endParaRPr lang="en-US"/>
          </a:p>
        </p:txBody>
      </p:sp>
    </p:spTree>
    <p:extLst>
      <p:ext uri="{BB962C8B-B14F-4D97-AF65-F5344CB8AC3E}">
        <p14:creationId xmlns:p14="http://schemas.microsoft.com/office/powerpoint/2010/main" val="79526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4" name="Shape 5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30</a:t>
            </a:fld>
            <a:endParaRPr lang="en-US"/>
          </a:p>
        </p:txBody>
      </p:sp>
    </p:spTree>
    <p:extLst>
      <p:ext uri="{BB962C8B-B14F-4D97-AF65-F5344CB8AC3E}">
        <p14:creationId xmlns:p14="http://schemas.microsoft.com/office/powerpoint/2010/main" val="172306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fld id="{33BA22B7-81F0-EE47-95B7-BD713B253C50}" type="slidenum">
              <a:rPr lang="en-US" smtClean="0"/>
              <a:t>31</a:t>
            </a:fld>
            <a:endParaRPr lang="en-US"/>
          </a:p>
        </p:txBody>
      </p:sp>
    </p:spTree>
    <p:extLst>
      <p:ext uri="{BB962C8B-B14F-4D97-AF65-F5344CB8AC3E}">
        <p14:creationId xmlns:p14="http://schemas.microsoft.com/office/powerpoint/2010/main" val="186219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32</a:t>
            </a:fld>
            <a:endParaRPr lang="en-US"/>
          </a:p>
        </p:txBody>
      </p:sp>
    </p:spTree>
    <p:extLst>
      <p:ext uri="{BB962C8B-B14F-4D97-AF65-F5344CB8AC3E}">
        <p14:creationId xmlns:p14="http://schemas.microsoft.com/office/powerpoint/2010/main" val="1953900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33</a:t>
            </a:fld>
            <a:endParaRPr lang="en-US"/>
          </a:p>
        </p:txBody>
      </p:sp>
    </p:spTree>
    <p:extLst>
      <p:ext uri="{BB962C8B-B14F-4D97-AF65-F5344CB8AC3E}">
        <p14:creationId xmlns:p14="http://schemas.microsoft.com/office/powerpoint/2010/main" val="891581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34</a:t>
            </a:fld>
            <a:endParaRPr lang="en-US"/>
          </a:p>
        </p:txBody>
      </p:sp>
    </p:spTree>
    <p:extLst>
      <p:ext uri="{BB962C8B-B14F-4D97-AF65-F5344CB8AC3E}">
        <p14:creationId xmlns:p14="http://schemas.microsoft.com/office/powerpoint/2010/main" val="1546213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35</a:t>
            </a:fld>
            <a:endParaRPr lang="en-US"/>
          </a:p>
        </p:txBody>
      </p:sp>
    </p:spTree>
    <p:extLst>
      <p:ext uri="{BB962C8B-B14F-4D97-AF65-F5344CB8AC3E}">
        <p14:creationId xmlns:p14="http://schemas.microsoft.com/office/powerpoint/2010/main" val="89759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Draw strokes and the network generates images for you.</a:t>
            </a:r>
          </a:p>
          <a:p>
            <a:endParaRPr lang="en-US" baseline="0"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325225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real GAN architecture now :-</a:t>
            </a:r>
          </a:p>
          <a:p>
            <a:r>
              <a:rPr lang="en-US" dirty="0"/>
              <a:t>-- We have two networks here Generator and Discriminator</a:t>
            </a:r>
          </a:p>
          <a:p>
            <a:r>
              <a:rPr lang="en-US" dirty="0"/>
              <a:t>--</a:t>
            </a:r>
            <a:r>
              <a:rPr lang="en-US" baseline="0" dirty="0"/>
              <a:t> Discriminator gets input from both the Generator and Real training samples and predicts which one is real and which one is fake.</a:t>
            </a:r>
          </a:p>
          <a:p>
            <a:r>
              <a:rPr lang="en-US" baseline="0" dirty="0"/>
              <a:t>-- The way Generator generates fake images is .. It randomly samples a noise z, passes it through its network, and the output of the network gives us the image.</a:t>
            </a:r>
          </a:p>
          <a:p>
            <a:r>
              <a:rPr lang="en-US" baseline="0" dirty="0"/>
              <a:t>    -- So, the rationale with that will be that z is sort of your latent representation for the image.. And you generate the image from your latent representation by passing it through</a:t>
            </a:r>
            <a:br>
              <a:rPr lang="en-US" baseline="0" dirty="0"/>
            </a:br>
            <a:r>
              <a:rPr lang="en-US" baseline="0" dirty="0"/>
              <a:t>        the generator network.</a:t>
            </a:r>
          </a:p>
          <a:p>
            <a:endParaRPr lang="en-US" baseline="0" dirty="0"/>
          </a:p>
          <a:p>
            <a:r>
              <a:rPr lang="en-US" baseline="0" dirty="0"/>
              <a:t>Never directly see true samples.</a:t>
            </a:r>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03250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how GANs operate :-</a:t>
            </a:r>
          </a:p>
          <a:p>
            <a:pPr marL="228600" indent="-228600">
              <a:buAutoNum type="arabicParenR"/>
            </a:pPr>
            <a:r>
              <a:rPr lang="en-US" dirty="0"/>
              <a:t>At the start of the iteration, a true example</a:t>
            </a:r>
            <a:r>
              <a:rPr lang="en-US" baseline="0" dirty="0"/>
              <a:t> is selected and passed through the discriminator. The discriminator outputs the probability of it being a real example, calculate its loss, and update its weights while keeping the generator weights as constant.</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945893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a:t>
            </a:r>
          </a:p>
          <a:p>
            <a:pPr marL="228600" indent="-228600">
              <a:buAutoNum type="arabicParenR"/>
            </a:pPr>
            <a:r>
              <a:rPr lang="en-US" dirty="0"/>
              <a:t>Generator</a:t>
            </a:r>
            <a:r>
              <a:rPr lang="en-US" baseline="0" dirty="0"/>
              <a:t> selects a random noise z, passes it through the generator network to generate a fake image, and then passes it through the discriminator network to output the probability of it being fake. It then calculates its loss, and update its weights while keeping the discriminator’s weights as constant</a:t>
            </a:r>
          </a:p>
          <a:p>
            <a:pPr marL="228600" indent="-228600">
              <a:buAutoNum type="arabicParenR"/>
            </a:pPr>
            <a:r>
              <a:rPr lang="en-US" baseline="0" dirty="0"/>
              <a:t>And we repeat this process of Alternate updates.</a:t>
            </a:r>
          </a:p>
          <a:p>
            <a:endParaRPr lang="en-US" dirty="0"/>
          </a:p>
          <a:p>
            <a:r>
              <a:rPr lang="en-US" dirty="0"/>
              <a:t>Act</a:t>
            </a:r>
            <a:r>
              <a:rPr lang="en-US" baseline="0" dirty="0"/>
              <a:t> as complicated loss function.</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336519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Reference</a:t>
            </a:r>
            <a:r>
              <a:rPr lang="en-US" baseline="0" dirty="0"/>
              <a:t> :- </a:t>
            </a:r>
            <a:r>
              <a:rPr lang="en-US" dirty="0"/>
              <a:t>Fractionally-Strided</a:t>
            </a:r>
            <a:r>
              <a:rPr lang="en-US" baseline="0" dirty="0"/>
              <a:t> Convolutions: </a:t>
            </a:r>
            <a:r>
              <a:rPr lang="en-US" baseline="0" dirty="0" err="1"/>
              <a:t>Liwei’s</a:t>
            </a:r>
            <a:r>
              <a:rPr lang="en-US" baseline="0" dirty="0"/>
              <a:t> Presentation</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73487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a:t>
            </a:r>
            <a:r>
              <a:rPr lang="en-US" baseline="0" dirty="0"/>
              <a:t> visually appearing nature of the images generated by DCGANs, the authors noted another interesting pattern.</a:t>
            </a:r>
          </a:p>
          <a:p>
            <a:r>
              <a:rPr lang="en-US" baseline="0" dirty="0"/>
              <a:t>i.e. latent vectors support arithmetic over images .. i.e.</a:t>
            </a:r>
          </a:p>
          <a:p>
            <a:pPr marL="228600" indent="-228600">
              <a:buAutoNum type="arabicParenR"/>
            </a:pPr>
            <a:r>
              <a:rPr lang="en-US" baseline="0" dirty="0"/>
              <a:t>if you take the latent vector for a man with glasses, </a:t>
            </a:r>
          </a:p>
          <a:p>
            <a:pPr marL="228600" indent="-228600">
              <a:buAutoNum type="arabicParenR"/>
            </a:pPr>
            <a:r>
              <a:rPr lang="en-US" baseline="0" dirty="0"/>
              <a:t>and subtract that of a man without glasses, </a:t>
            </a:r>
          </a:p>
          <a:p>
            <a:pPr marL="228600" indent="-228600">
              <a:buAutoNum type="arabicParenR"/>
            </a:pPr>
            <a:r>
              <a:rPr lang="en-US" baseline="0" dirty="0"/>
              <a:t>and then add that of a woman without glasses</a:t>
            </a:r>
          </a:p>
          <a:p>
            <a:pPr marL="228600" indent="-228600">
              <a:buAutoNum type="arabicParenR"/>
            </a:pPr>
            <a:r>
              <a:rPr lang="en-US" baseline="0" dirty="0"/>
              <a:t>You get a woman with glasses.</a:t>
            </a:r>
          </a:p>
          <a:p>
            <a:pPr marL="228600" indent="-228600">
              <a:buAutoNum type="arabicParenR"/>
            </a:pPr>
            <a:endParaRPr lang="en-US" baseline="0" dirty="0"/>
          </a:p>
          <a:p>
            <a:pPr marL="0" indent="0">
              <a:buNone/>
            </a:pPr>
            <a:r>
              <a:rPr lang="en-US" baseline="0" dirty="0"/>
              <a:t>So, we’ll see some more cool things in the later parts of the presentation.</a:t>
            </a:r>
          </a:p>
        </p:txBody>
      </p:sp>
      <p:sp>
        <p:nvSpPr>
          <p:cNvPr id="4" name="Slide Number Placeholder 3"/>
          <p:cNvSpPr>
            <a:spLocks noGrp="1"/>
          </p:cNvSpPr>
          <p:nvPr>
            <p:ph type="sldNum" sz="quarter" idx="10"/>
          </p:nvPr>
        </p:nvSpPr>
        <p:spPr/>
        <p:txBody>
          <a:bodyPr/>
          <a:lstStyle/>
          <a:p>
            <a:fld id="{EFFE15C6-FC19-4FDE-B716-C2B4976BD70E}"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44732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Add recall precision curve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features</a:t>
            </a:r>
            <a:r>
              <a:rPr lang="en-US" baseline="0" dirty="0"/>
              <a:t> are also sent to a linear </a:t>
            </a:r>
            <a:r>
              <a:rPr lang="en-US" baseline="0" dirty="0" err="1"/>
              <a:t>regressor</a:t>
            </a:r>
            <a:r>
              <a:rPr lang="en-US" baseline="0" dirty="0"/>
              <a:t> that improves object localization.</a:t>
            </a:r>
          </a:p>
          <a:p>
            <a:r>
              <a:rPr lang="en-US" baseline="0" dirty="0"/>
              <a:t>The components outlined in purple are “post hoc” in the sense that they are learned after the </a:t>
            </a:r>
            <a:r>
              <a:rPr lang="en-US" baseline="0" dirty="0" err="1"/>
              <a:t>convnet</a:t>
            </a:r>
            <a:r>
              <a:rPr lang="en-US" baseline="0" dirty="0"/>
              <a:t> weights are trained and forever frozen.</a:t>
            </a:r>
            <a:endParaRPr lang="en-US" dirty="0"/>
          </a:p>
        </p:txBody>
      </p:sp>
      <p:sp>
        <p:nvSpPr>
          <p:cNvPr id="4" name="Slide Number Placeholder 3"/>
          <p:cNvSpPr>
            <a:spLocks noGrp="1"/>
          </p:cNvSpPr>
          <p:nvPr>
            <p:ph type="sldNum" sz="quarter" idx="10"/>
          </p:nvPr>
        </p:nvSpPr>
        <p:spPr/>
        <p:txBody>
          <a:bodyPr/>
          <a:lstStyle/>
          <a:p>
            <a:fld id="{4546238C-4816-3C47-9788-AE916EBBC2C6}" type="slidenum">
              <a:rPr lang="en-US" smtClean="0"/>
              <a:t>18</a:t>
            </a:fld>
            <a:endParaRPr lang="en-US"/>
          </a:p>
        </p:txBody>
      </p:sp>
    </p:spTree>
    <p:extLst>
      <p:ext uri="{BB962C8B-B14F-4D97-AF65-F5344CB8AC3E}">
        <p14:creationId xmlns:p14="http://schemas.microsoft.com/office/powerpoint/2010/main" val="1439301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t>Object detection system overview.</a:t>
            </a:r>
            <a:r>
              <a:rPr lang="en-US" sz="1200" dirty="0"/>
              <a:t> Our system (1) takes an input image, (2) extracts around 2000 bottom-up region proposals, (3) computes features for each proposal using a large convolutional neural network (CNN), and then (4) classifies each region using class-specific linear SVMs. </a:t>
            </a:r>
            <a:r>
              <a:rPr lang="en-US" sz="1200" b="1" dirty="0"/>
              <a:t>R-CNN achieves a mean average precision (</a:t>
            </a:r>
            <a:r>
              <a:rPr lang="en-US" sz="1200" b="1" dirty="0" err="1"/>
              <a:t>mAP</a:t>
            </a:r>
            <a:r>
              <a:rPr lang="en-US" sz="1200" b="1" dirty="0"/>
              <a:t>) of 53.7% on PASCAL VOC 2010</a:t>
            </a:r>
            <a:r>
              <a:rPr lang="en-US" sz="1200" dirty="0"/>
              <a:t>. For comparison, </a:t>
            </a:r>
            <a:r>
              <a:rPr lang="en-US" sz="1200" dirty="0" err="1"/>
              <a:t>Uijlings</a:t>
            </a:r>
            <a:r>
              <a:rPr lang="en-US" sz="1200" dirty="0"/>
              <a:t> et al. (2013) report 35.1% </a:t>
            </a:r>
            <a:r>
              <a:rPr lang="en-US" sz="1200" dirty="0" err="1"/>
              <a:t>mAP</a:t>
            </a:r>
            <a:r>
              <a:rPr lang="en-US" sz="1200" dirty="0"/>
              <a:t> using the same region proposals, but with a spatial pyramid and bag-of-visual-words approach. </a:t>
            </a:r>
            <a:r>
              <a:rPr lang="en-US" sz="1200" b="1" dirty="0"/>
              <a:t>The popular deformable part models perform at 33.4%.</a:t>
            </a:r>
          </a:p>
          <a:p>
            <a:endParaRPr lang="en-US" dirty="0"/>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19</a:t>
            </a:fld>
            <a:endParaRPr lang="en-US"/>
          </a:p>
        </p:txBody>
      </p:sp>
    </p:spTree>
    <p:extLst>
      <p:ext uri="{BB962C8B-B14F-4D97-AF65-F5344CB8AC3E}">
        <p14:creationId xmlns:p14="http://schemas.microsoft.com/office/powerpoint/2010/main" val="426172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Rather than using post-hoc bounding-box </a:t>
            </a:r>
            <a:r>
              <a:rPr lang="en-US" baseline="0" dirty="0" err="1"/>
              <a:t>regressors</a:t>
            </a:r>
            <a:r>
              <a:rPr lang="en-US" baseline="0" dirty="0"/>
              <a:t>, bounding-box regression is implemented as an additional linear layer in the network</a:t>
            </a:r>
          </a:p>
        </p:txBody>
      </p:sp>
      <p:sp>
        <p:nvSpPr>
          <p:cNvPr id="4" name="Slide Number Placeholder 3"/>
          <p:cNvSpPr>
            <a:spLocks noGrp="1"/>
          </p:cNvSpPr>
          <p:nvPr>
            <p:ph type="sldNum" sz="quarter" idx="10"/>
          </p:nvPr>
        </p:nvSpPr>
        <p:spPr/>
        <p:txBody>
          <a:bodyPr/>
          <a:lstStyle/>
          <a:p>
            <a:fld id="{4546238C-4816-3C47-9788-AE916EBBC2C6}" type="slidenum">
              <a:rPr lang="en-US" smtClean="0"/>
              <a:t>20</a:t>
            </a:fld>
            <a:endParaRPr lang="en-US"/>
          </a:p>
        </p:txBody>
      </p:sp>
    </p:spTree>
    <p:extLst>
      <p:ext uri="{BB962C8B-B14F-4D97-AF65-F5344CB8AC3E}">
        <p14:creationId xmlns:p14="http://schemas.microsoft.com/office/powerpoint/2010/main" val="1791075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each sliding-window location, we simultaneously predict multiple region proposals, where the number of maximum possible proposals for each location is denoted as k. So the </a:t>
            </a:r>
            <a:r>
              <a:rPr lang="en-US" dirty="0" err="1"/>
              <a:t>reg</a:t>
            </a:r>
            <a:r>
              <a:rPr lang="en-US" dirty="0"/>
              <a:t> layer has 4k outputs encoding the coordinates of k boxes, and the </a:t>
            </a:r>
            <a:r>
              <a:rPr lang="en-US" dirty="0" err="1"/>
              <a:t>cls</a:t>
            </a:r>
            <a:r>
              <a:rPr lang="en-US" dirty="0"/>
              <a:t> layer outputs 2k scores that estimate probability of object or not object for each proposal</a:t>
            </a:r>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23</a:t>
            </a:fld>
            <a:endParaRPr lang="en-US"/>
          </a:p>
        </p:txBody>
      </p:sp>
    </p:spTree>
    <p:extLst>
      <p:ext uri="{BB962C8B-B14F-4D97-AF65-F5344CB8AC3E}">
        <p14:creationId xmlns:p14="http://schemas.microsoft.com/office/powerpoint/2010/main" val="3643665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3A13-D521-44D7-B64E-9E3B2BC3F7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BFC799-856D-4C60-A33F-A53EE2FCDF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960E91-DAE1-4D5D-A616-8402694D0202}"/>
              </a:ext>
            </a:extLst>
          </p:cNvPr>
          <p:cNvSpPr>
            <a:spLocks noGrp="1"/>
          </p:cNvSpPr>
          <p:nvPr>
            <p:ph type="dt" sz="half" idx="10"/>
          </p:nvPr>
        </p:nvSpPr>
        <p:spPr/>
        <p:txBody>
          <a:bodyPr/>
          <a:lstStyle/>
          <a:p>
            <a:fld id="{FFE00424-F5AF-475C-A4C1-E1B06FBCC2D7}" type="datetimeFigureOut">
              <a:rPr lang="en-US" smtClean="0"/>
              <a:t>11/11/2019</a:t>
            </a:fld>
            <a:endParaRPr lang="en-US"/>
          </a:p>
        </p:txBody>
      </p:sp>
      <p:sp>
        <p:nvSpPr>
          <p:cNvPr id="5" name="Footer Placeholder 4">
            <a:extLst>
              <a:ext uri="{FF2B5EF4-FFF2-40B4-BE49-F238E27FC236}">
                <a16:creationId xmlns:a16="http://schemas.microsoft.com/office/drawing/2014/main" id="{63244662-A3A0-4CE1-AD1E-1894CD434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61CF9-AF68-439E-B1B3-81DD3550E0F2}"/>
              </a:ext>
            </a:extLst>
          </p:cNvPr>
          <p:cNvSpPr>
            <a:spLocks noGrp="1"/>
          </p:cNvSpPr>
          <p:nvPr>
            <p:ph type="sldNum" sz="quarter" idx="12"/>
          </p:nvPr>
        </p:nvSpPr>
        <p:spPr/>
        <p:txBody>
          <a:bodyPr/>
          <a:lstStyle/>
          <a:p>
            <a:fld id="{F16A2EA2-E7DA-44B7-805E-4E80E5BD8906}" type="slidenum">
              <a:rPr lang="en-US" smtClean="0"/>
              <a:t>‹#›</a:t>
            </a:fld>
            <a:endParaRPr lang="en-US"/>
          </a:p>
        </p:txBody>
      </p:sp>
    </p:spTree>
    <p:extLst>
      <p:ext uri="{BB962C8B-B14F-4D97-AF65-F5344CB8AC3E}">
        <p14:creationId xmlns:p14="http://schemas.microsoft.com/office/powerpoint/2010/main" val="2548255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6B9A-7FAD-4FC7-8D3B-E1BC9EBFB3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37377-D0EC-4243-BD38-779DB4887E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688E0-3922-4CAD-9D9A-910645E22ECC}"/>
              </a:ext>
            </a:extLst>
          </p:cNvPr>
          <p:cNvSpPr>
            <a:spLocks noGrp="1"/>
          </p:cNvSpPr>
          <p:nvPr>
            <p:ph type="dt" sz="half" idx="10"/>
          </p:nvPr>
        </p:nvSpPr>
        <p:spPr/>
        <p:txBody>
          <a:bodyPr/>
          <a:lstStyle/>
          <a:p>
            <a:fld id="{FFE00424-F5AF-475C-A4C1-E1B06FBCC2D7}" type="datetimeFigureOut">
              <a:rPr lang="en-US" smtClean="0"/>
              <a:t>11/11/2019</a:t>
            </a:fld>
            <a:endParaRPr lang="en-US"/>
          </a:p>
        </p:txBody>
      </p:sp>
      <p:sp>
        <p:nvSpPr>
          <p:cNvPr id="5" name="Footer Placeholder 4">
            <a:extLst>
              <a:ext uri="{FF2B5EF4-FFF2-40B4-BE49-F238E27FC236}">
                <a16:creationId xmlns:a16="http://schemas.microsoft.com/office/drawing/2014/main" id="{36B3880A-B92A-420F-BEA2-B61F451422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4EF3B-AFD8-4868-AFCA-758375398671}"/>
              </a:ext>
            </a:extLst>
          </p:cNvPr>
          <p:cNvSpPr>
            <a:spLocks noGrp="1"/>
          </p:cNvSpPr>
          <p:nvPr>
            <p:ph type="sldNum" sz="quarter" idx="12"/>
          </p:nvPr>
        </p:nvSpPr>
        <p:spPr/>
        <p:txBody>
          <a:bodyPr/>
          <a:lstStyle/>
          <a:p>
            <a:fld id="{F16A2EA2-E7DA-44B7-805E-4E80E5BD8906}" type="slidenum">
              <a:rPr lang="en-US" smtClean="0"/>
              <a:t>‹#›</a:t>
            </a:fld>
            <a:endParaRPr lang="en-US"/>
          </a:p>
        </p:txBody>
      </p:sp>
    </p:spTree>
    <p:extLst>
      <p:ext uri="{BB962C8B-B14F-4D97-AF65-F5344CB8AC3E}">
        <p14:creationId xmlns:p14="http://schemas.microsoft.com/office/powerpoint/2010/main" val="1252002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04A07-A577-4947-B057-20EC12A43F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CBC8AC-24D6-4490-8ABF-5ABBD9EF73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17DEF-4FDB-42B2-B758-714E45366D0D}"/>
              </a:ext>
            </a:extLst>
          </p:cNvPr>
          <p:cNvSpPr>
            <a:spLocks noGrp="1"/>
          </p:cNvSpPr>
          <p:nvPr>
            <p:ph type="dt" sz="half" idx="10"/>
          </p:nvPr>
        </p:nvSpPr>
        <p:spPr/>
        <p:txBody>
          <a:bodyPr/>
          <a:lstStyle/>
          <a:p>
            <a:fld id="{FFE00424-F5AF-475C-A4C1-E1B06FBCC2D7}" type="datetimeFigureOut">
              <a:rPr lang="en-US" smtClean="0"/>
              <a:t>11/11/2019</a:t>
            </a:fld>
            <a:endParaRPr lang="en-US"/>
          </a:p>
        </p:txBody>
      </p:sp>
      <p:sp>
        <p:nvSpPr>
          <p:cNvPr id="5" name="Footer Placeholder 4">
            <a:extLst>
              <a:ext uri="{FF2B5EF4-FFF2-40B4-BE49-F238E27FC236}">
                <a16:creationId xmlns:a16="http://schemas.microsoft.com/office/drawing/2014/main" id="{D5812F97-CCC3-44A2-98F8-0BC446697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B0CF6-6C13-4FD9-B91A-E92EBC8C454D}"/>
              </a:ext>
            </a:extLst>
          </p:cNvPr>
          <p:cNvSpPr>
            <a:spLocks noGrp="1"/>
          </p:cNvSpPr>
          <p:nvPr>
            <p:ph type="sldNum" sz="quarter" idx="12"/>
          </p:nvPr>
        </p:nvSpPr>
        <p:spPr/>
        <p:txBody>
          <a:bodyPr/>
          <a:lstStyle/>
          <a:p>
            <a:fld id="{F16A2EA2-E7DA-44B7-805E-4E80E5BD8906}" type="slidenum">
              <a:rPr lang="en-US" smtClean="0"/>
              <a:t>‹#›</a:t>
            </a:fld>
            <a:endParaRPr lang="en-US"/>
          </a:p>
        </p:txBody>
      </p:sp>
    </p:spTree>
    <p:extLst>
      <p:ext uri="{BB962C8B-B14F-4D97-AF65-F5344CB8AC3E}">
        <p14:creationId xmlns:p14="http://schemas.microsoft.com/office/powerpoint/2010/main" val="1422164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11/11/2019</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Arial"/>
                <a:cs typeface="Arial"/>
              </a:defRPr>
            </a:lvl1pPr>
          </a:lstStyle>
          <a:p>
            <a:pPr marL="12700">
              <a:lnSpc>
                <a:spcPts val="1420"/>
              </a:lnSpc>
            </a:pPr>
            <a:r>
              <a:rPr sz="1200" spc="-20" dirty="0"/>
              <a:t>[</a:t>
            </a:r>
            <a:fld id="{81D60167-4931-47E6-BA6A-407CBD079E47}" type="slidenum">
              <a:rPr sz="1200" spc="-20" dirty="0"/>
              <a:t>‹#›</a:t>
            </a:fld>
            <a:r>
              <a:rPr sz="1200" spc="-20" dirty="0"/>
              <a:t>]</a:t>
            </a:r>
            <a:r>
              <a:rPr sz="1200" spc="30" dirty="0"/>
              <a:t> </a:t>
            </a:r>
            <a:r>
              <a:rPr spc="-45" dirty="0"/>
              <a:t>1/29/19</a:t>
            </a:r>
            <a:endParaRPr sz="1200"/>
          </a:p>
        </p:txBody>
      </p:sp>
    </p:spTree>
    <p:extLst>
      <p:ext uri="{BB962C8B-B14F-4D97-AF65-F5344CB8AC3E}">
        <p14:creationId xmlns:p14="http://schemas.microsoft.com/office/powerpoint/2010/main" val="1373935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51686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53A3-B2B8-4CA6-99A9-0696E5E04C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442CD-3B5B-43EF-B357-B18B509D74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F9721-82AA-4BD3-95B3-913710F9F2E3}"/>
              </a:ext>
            </a:extLst>
          </p:cNvPr>
          <p:cNvSpPr>
            <a:spLocks noGrp="1"/>
          </p:cNvSpPr>
          <p:nvPr>
            <p:ph type="dt" sz="half" idx="10"/>
          </p:nvPr>
        </p:nvSpPr>
        <p:spPr/>
        <p:txBody>
          <a:bodyPr/>
          <a:lstStyle/>
          <a:p>
            <a:fld id="{FFE00424-F5AF-475C-A4C1-E1B06FBCC2D7}" type="datetimeFigureOut">
              <a:rPr lang="en-US" smtClean="0"/>
              <a:t>11/11/2019</a:t>
            </a:fld>
            <a:endParaRPr lang="en-US"/>
          </a:p>
        </p:txBody>
      </p:sp>
      <p:sp>
        <p:nvSpPr>
          <p:cNvPr id="5" name="Footer Placeholder 4">
            <a:extLst>
              <a:ext uri="{FF2B5EF4-FFF2-40B4-BE49-F238E27FC236}">
                <a16:creationId xmlns:a16="http://schemas.microsoft.com/office/drawing/2014/main" id="{AB52F944-1E85-4E20-AA39-7C5167EB17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1A38E-3497-4F57-B9A3-EE43292FB589}"/>
              </a:ext>
            </a:extLst>
          </p:cNvPr>
          <p:cNvSpPr>
            <a:spLocks noGrp="1"/>
          </p:cNvSpPr>
          <p:nvPr>
            <p:ph type="sldNum" sz="quarter" idx="12"/>
          </p:nvPr>
        </p:nvSpPr>
        <p:spPr/>
        <p:txBody>
          <a:bodyPr/>
          <a:lstStyle/>
          <a:p>
            <a:fld id="{F16A2EA2-E7DA-44B7-805E-4E80E5BD8906}" type="slidenum">
              <a:rPr lang="en-US" smtClean="0"/>
              <a:t>‹#›</a:t>
            </a:fld>
            <a:endParaRPr lang="en-US"/>
          </a:p>
        </p:txBody>
      </p:sp>
    </p:spTree>
    <p:extLst>
      <p:ext uri="{BB962C8B-B14F-4D97-AF65-F5344CB8AC3E}">
        <p14:creationId xmlns:p14="http://schemas.microsoft.com/office/powerpoint/2010/main" val="681564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5EE48-4406-4392-AAA2-632848D5E6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B6E888-1D40-4C02-9C41-5EF97FB71D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BBCCB4-D6C2-46B3-877D-E2CD93B153E4}"/>
              </a:ext>
            </a:extLst>
          </p:cNvPr>
          <p:cNvSpPr>
            <a:spLocks noGrp="1"/>
          </p:cNvSpPr>
          <p:nvPr>
            <p:ph type="dt" sz="half" idx="10"/>
          </p:nvPr>
        </p:nvSpPr>
        <p:spPr/>
        <p:txBody>
          <a:bodyPr/>
          <a:lstStyle/>
          <a:p>
            <a:fld id="{FFE00424-F5AF-475C-A4C1-E1B06FBCC2D7}" type="datetimeFigureOut">
              <a:rPr lang="en-US" smtClean="0"/>
              <a:t>11/11/2019</a:t>
            </a:fld>
            <a:endParaRPr lang="en-US"/>
          </a:p>
        </p:txBody>
      </p:sp>
      <p:sp>
        <p:nvSpPr>
          <p:cNvPr id="5" name="Footer Placeholder 4">
            <a:extLst>
              <a:ext uri="{FF2B5EF4-FFF2-40B4-BE49-F238E27FC236}">
                <a16:creationId xmlns:a16="http://schemas.microsoft.com/office/drawing/2014/main" id="{ED69DFCA-BB23-4143-AECE-032979370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C37B77-EAD3-4CF0-8261-2E42991D01CE}"/>
              </a:ext>
            </a:extLst>
          </p:cNvPr>
          <p:cNvSpPr>
            <a:spLocks noGrp="1"/>
          </p:cNvSpPr>
          <p:nvPr>
            <p:ph type="sldNum" sz="quarter" idx="12"/>
          </p:nvPr>
        </p:nvSpPr>
        <p:spPr/>
        <p:txBody>
          <a:bodyPr/>
          <a:lstStyle/>
          <a:p>
            <a:fld id="{F16A2EA2-E7DA-44B7-805E-4E80E5BD8906}" type="slidenum">
              <a:rPr lang="en-US" smtClean="0"/>
              <a:t>‹#›</a:t>
            </a:fld>
            <a:endParaRPr lang="en-US"/>
          </a:p>
        </p:txBody>
      </p:sp>
    </p:spTree>
    <p:extLst>
      <p:ext uri="{BB962C8B-B14F-4D97-AF65-F5344CB8AC3E}">
        <p14:creationId xmlns:p14="http://schemas.microsoft.com/office/powerpoint/2010/main" val="1030471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9D056-6934-48F1-B641-85E400A76D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1ABE04-E726-49A1-98AF-D9580069BA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72E4EE-CE81-4C34-87C0-24537C3F4E4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9FDB37-60A4-4CA0-8024-0B4280C06A3E}"/>
              </a:ext>
            </a:extLst>
          </p:cNvPr>
          <p:cNvSpPr>
            <a:spLocks noGrp="1"/>
          </p:cNvSpPr>
          <p:nvPr>
            <p:ph type="dt" sz="half" idx="10"/>
          </p:nvPr>
        </p:nvSpPr>
        <p:spPr/>
        <p:txBody>
          <a:bodyPr/>
          <a:lstStyle/>
          <a:p>
            <a:fld id="{FFE00424-F5AF-475C-A4C1-E1B06FBCC2D7}" type="datetimeFigureOut">
              <a:rPr lang="en-US" smtClean="0"/>
              <a:t>11/11/2019</a:t>
            </a:fld>
            <a:endParaRPr lang="en-US"/>
          </a:p>
        </p:txBody>
      </p:sp>
      <p:sp>
        <p:nvSpPr>
          <p:cNvPr id="6" name="Footer Placeholder 5">
            <a:extLst>
              <a:ext uri="{FF2B5EF4-FFF2-40B4-BE49-F238E27FC236}">
                <a16:creationId xmlns:a16="http://schemas.microsoft.com/office/drawing/2014/main" id="{6B82A758-FFCD-43A9-8303-FB33426B4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E5415-B980-4141-A912-658E60B74F68}"/>
              </a:ext>
            </a:extLst>
          </p:cNvPr>
          <p:cNvSpPr>
            <a:spLocks noGrp="1"/>
          </p:cNvSpPr>
          <p:nvPr>
            <p:ph type="sldNum" sz="quarter" idx="12"/>
          </p:nvPr>
        </p:nvSpPr>
        <p:spPr/>
        <p:txBody>
          <a:bodyPr/>
          <a:lstStyle/>
          <a:p>
            <a:fld id="{F16A2EA2-E7DA-44B7-805E-4E80E5BD8906}" type="slidenum">
              <a:rPr lang="en-US" smtClean="0"/>
              <a:t>‹#›</a:t>
            </a:fld>
            <a:endParaRPr lang="en-US"/>
          </a:p>
        </p:txBody>
      </p:sp>
    </p:spTree>
    <p:extLst>
      <p:ext uri="{BB962C8B-B14F-4D97-AF65-F5344CB8AC3E}">
        <p14:creationId xmlns:p14="http://schemas.microsoft.com/office/powerpoint/2010/main" val="253429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71E9-591D-4EFE-8371-0A98049CE5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DE111C-2D97-4F70-B613-31491F765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09F61B-513D-4C95-9801-FFB50314AA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CC63F0-DA26-4FB4-83F4-078D1FC476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7DC595-F49B-47B3-8AF2-A8EF3E1B770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7DBC81-DB06-4A1B-9534-BEB562F34B93}"/>
              </a:ext>
            </a:extLst>
          </p:cNvPr>
          <p:cNvSpPr>
            <a:spLocks noGrp="1"/>
          </p:cNvSpPr>
          <p:nvPr>
            <p:ph type="dt" sz="half" idx="10"/>
          </p:nvPr>
        </p:nvSpPr>
        <p:spPr/>
        <p:txBody>
          <a:bodyPr/>
          <a:lstStyle/>
          <a:p>
            <a:fld id="{FFE00424-F5AF-475C-A4C1-E1B06FBCC2D7}" type="datetimeFigureOut">
              <a:rPr lang="en-US" smtClean="0"/>
              <a:t>11/11/2019</a:t>
            </a:fld>
            <a:endParaRPr lang="en-US"/>
          </a:p>
        </p:txBody>
      </p:sp>
      <p:sp>
        <p:nvSpPr>
          <p:cNvPr id="8" name="Footer Placeholder 7">
            <a:extLst>
              <a:ext uri="{FF2B5EF4-FFF2-40B4-BE49-F238E27FC236}">
                <a16:creationId xmlns:a16="http://schemas.microsoft.com/office/drawing/2014/main" id="{161E55E8-E31C-4A9E-84F3-EC0584B2BB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90BBFD-54CC-4AD3-BE7E-D57EDE967B01}"/>
              </a:ext>
            </a:extLst>
          </p:cNvPr>
          <p:cNvSpPr>
            <a:spLocks noGrp="1"/>
          </p:cNvSpPr>
          <p:nvPr>
            <p:ph type="sldNum" sz="quarter" idx="12"/>
          </p:nvPr>
        </p:nvSpPr>
        <p:spPr/>
        <p:txBody>
          <a:bodyPr/>
          <a:lstStyle/>
          <a:p>
            <a:fld id="{F16A2EA2-E7DA-44B7-805E-4E80E5BD8906}" type="slidenum">
              <a:rPr lang="en-US" smtClean="0"/>
              <a:t>‹#›</a:t>
            </a:fld>
            <a:endParaRPr lang="en-US"/>
          </a:p>
        </p:txBody>
      </p:sp>
    </p:spTree>
    <p:extLst>
      <p:ext uri="{BB962C8B-B14F-4D97-AF65-F5344CB8AC3E}">
        <p14:creationId xmlns:p14="http://schemas.microsoft.com/office/powerpoint/2010/main" val="97378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84C3-4DA2-443E-961C-6BC482DA5A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9FC16D-5114-4E15-AB88-D8218C034A51}"/>
              </a:ext>
            </a:extLst>
          </p:cNvPr>
          <p:cNvSpPr>
            <a:spLocks noGrp="1"/>
          </p:cNvSpPr>
          <p:nvPr>
            <p:ph type="dt" sz="half" idx="10"/>
          </p:nvPr>
        </p:nvSpPr>
        <p:spPr/>
        <p:txBody>
          <a:bodyPr/>
          <a:lstStyle/>
          <a:p>
            <a:fld id="{FFE00424-F5AF-475C-A4C1-E1B06FBCC2D7}" type="datetimeFigureOut">
              <a:rPr lang="en-US" smtClean="0"/>
              <a:t>11/11/2019</a:t>
            </a:fld>
            <a:endParaRPr lang="en-US"/>
          </a:p>
        </p:txBody>
      </p:sp>
      <p:sp>
        <p:nvSpPr>
          <p:cNvPr id="4" name="Footer Placeholder 3">
            <a:extLst>
              <a:ext uri="{FF2B5EF4-FFF2-40B4-BE49-F238E27FC236}">
                <a16:creationId xmlns:a16="http://schemas.microsoft.com/office/drawing/2014/main" id="{F1E43F8F-F760-4914-9A85-EE8AE7D1E3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34C1BF-BF06-48C1-AB8E-49721B64CA39}"/>
              </a:ext>
            </a:extLst>
          </p:cNvPr>
          <p:cNvSpPr>
            <a:spLocks noGrp="1"/>
          </p:cNvSpPr>
          <p:nvPr>
            <p:ph type="sldNum" sz="quarter" idx="12"/>
          </p:nvPr>
        </p:nvSpPr>
        <p:spPr/>
        <p:txBody>
          <a:bodyPr/>
          <a:lstStyle/>
          <a:p>
            <a:fld id="{F16A2EA2-E7DA-44B7-805E-4E80E5BD8906}" type="slidenum">
              <a:rPr lang="en-US" smtClean="0"/>
              <a:t>‹#›</a:t>
            </a:fld>
            <a:endParaRPr lang="en-US"/>
          </a:p>
        </p:txBody>
      </p:sp>
    </p:spTree>
    <p:extLst>
      <p:ext uri="{BB962C8B-B14F-4D97-AF65-F5344CB8AC3E}">
        <p14:creationId xmlns:p14="http://schemas.microsoft.com/office/powerpoint/2010/main" val="3776226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7FA280-7E79-4415-B47D-DE489E1A1AAC}"/>
              </a:ext>
            </a:extLst>
          </p:cNvPr>
          <p:cNvSpPr>
            <a:spLocks noGrp="1"/>
          </p:cNvSpPr>
          <p:nvPr>
            <p:ph type="dt" sz="half" idx="10"/>
          </p:nvPr>
        </p:nvSpPr>
        <p:spPr/>
        <p:txBody>
          <a:bodyPr/>
          <a:lstStyle/>
          <a:p>
            <a:fld id="{FFE00424-F5AF-475C-A4C1-E1B06FBCC2D7}" type="datetimeFigureOut">
              <a:rPr lang="en-US" smtClean="0"/>
              <a:t>11/11/2019</a:t>
            </a:fld>
            <a:endParaRPr lang="en-US"/>
          </a:p>
        </p:txBody>
      </p:sp>
      <p:sp>
        <p:nvSpPr>
          <p:cNvPr id="3" name="Footer Placeholder 2">
            <a:extLst>
              <a:ext uri="{FF2B5EF4-FFF2-40B4-BE49-F238E27FC236}">
                <a16:creationId xmlns:a16="http://schemas.microsoft.com/office/drawing/2014/main" id="{B1D2FA61-C370-43C2-A4D3-F8422CB161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056349-E235-48B8-9CC0-6BC5F41D92B2}"/>
              </a:ext>
            </a:extLst>
          </p:cNvPr>
          <p:cNvSpPr>
            <a:spLocks noGrp="1"/>
          </p:cNvSpPr>
          <p:nvPr>
            <p:ph type="sldNum" sz="quarter" idx="12"/>
          </p:nvPr>
        </p:nvSpPr>
        <p:spPr/>
        <p:txBody>
          <a:bodyPr/>
          <a:lstStyle/>
          <a:p>
            <a:fld id="{F16A2EA2-E7DA-44B7-805E-4E80E5BD8906}" type="slidenum">
              <a:rPr lang="en-US" smtClean="0"/>
              <a:t>‹#›</a:t>
            </a:fld>
            <a:endParaRPr lang="en-US"/>
          </a:p>
        </p:txBody>
      </p:sp>
    </p:spTree>
    <p:extLst>
      <p:ext uri="{BB962C8B-B14F-4D97-AF65-F5344CB8AC3E}">
        <p14:creationId xmlns:p14="http://schemas.microsoft.com/office/powerpoint/2010/main" val="1509373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0F239-DFDE-461D-AB6C-314263A75F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CB37EC-F887-4D10-8A84-20AA7CBB3E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DCE0EE-9BEB-49AF-AB0C-35DAC336D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B666C2-F416-40EE-BE62-4B016661C7FF}"/>
              </a:ext>
            </a:extLst>
          </p:cNvPr>
          <p:cNvSpPr>
            <a:spLocks noGrp="1"/>
          </p:cNvSpPr>
          <p:nvPr>
            <p:ph type="dt" sz="half" idx="10"/>
          </p:nvPr>
        </p:nvSpPr>
        <p:spPr/>
        <p:txBody>
          <a:bodyPr/>
          <a:lstStyle/>
          <a:p>
            <a:fld id="{FFE00424-F5AF-475C-A4C1-E1B06FBCC2D7}" type="datetimeFigureOut">
              <a:rPr lang="en-US" smtClean="0"/>
              <a:t>11/11/2019</a:t>
            </a:fld>
            <a:endParaRPr lang="en-US"/>
          </a:p>
        </p:txBody>
      </p:sp>
      <p:sp>
        <p:nvSpPr>
          <p:cNvPr id="6" name="Footer Placeholder 5">
            <a:extLst>
              <a:ext uri="{FF2B5EF4-FFF2-40B4-BE49-F238E27FC236}">
                <a16:creationId xmlns:a16="http://schemas.microsoft.com/office/drawing/2014/main" id="{D4F0DA3C-C761-422B-B520-B7AB328523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481A-B58B-4C80-8545-7F697FEAFA24}"/>
              </a:ext>
            </a:extLst>
          </p:cNvPr>
          <p:cNvSpPr>
            <a:spLocks noGrp="1"/>
          </p:cNvSpPr>
          <p:nvPr>
            <p:ph type="sldNum" sz="quarter" idx="12"/>
          </p:nvPr>
        </p:nvSpPr>
        <p:spPr/>
        <p:txBody>
          <a:bodyPr/>
          <a:lstStyle/>
          <a:p>
            <a:fld id="{F16A2EA2-E7DA-44B7-805E-4E80E5BD8906}" type="slidenum">
              <a:rPr lang="en-US" smtClean="0"/>
              <a:t>‹#›</a:t>
            </a:fld>
            <a:endParaRPr lang="en-US"/>
          </a:p>
        </p:txBody>
      </p:sp>
    </p:spTree>
    <p:extLst>
      <p:ext uri="{BB962C8B-B14F-4D97-AF65-F5344CB8AC3E}">
        <p14:creationId xmlns:p14="http://schemas.microsoft.com/office/powerpoint/2010/main" val="2044717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6120-5DF1-41E5-87F4-D5A65E07D4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D77771-4999-4D56-ADA7-3483099366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BC0D28-D656-42CD-B8A5-BDE0F1DDF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F6E94A-1B23-43B9-91A8-91D0A8F9DE0D}"/>
              </a:ext>
            </a:extLst>
          </p:cNvPr>
          <p:cNvSpPr>
            <a:spLocks noGrp="1"/>
          </p:cNvSpPr>
          <p:nvPr>
            <p:ph type="dt" sz="half" idx="10"/>
          </p:nvPr>
        </p:nvSpPr>
        <p:spPr/>
        <p:txBody>
          <a:bodyPr/>
          <a:lstStyle/>
          <a:p>
            <a:fld id="{FFE00424-F5AF-475C-A4C1-E1B06FBCC2D7}" type="datetimeFigureOut">
              <a:rPr lang="en-US" smtClean="0"/>
              <a:t>11/11/2019</a:t>
            </a:fld>
            <a:endParaRPr lang="en-US"/>
          </a:p>
        </p:txBody>
      </p:sp>
      <p:sp>
        <p:nvSpPr>
          <p:cNvPr id="6" name="Footer Placeholder 5">
            <a:extLst>
              <a:ext uri="{FF2B5EF4-FFF2-40B4-BE49-F238E27FC236}">
                <a16:creationId xmlns:a16="http://schemas.microsoft.com/office/drawing/2014/main" id="{67C1C59A-44D6-485B-B5DC-2DDBB76F6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27B19-05ED-4617-AC95-09EB0C1727C0}"/>
              </a:ext>
            </a:extLst>
          </p:cNvPr>
          <p:cNvSpPr>
            <a:spLocks noGrp="1"/>
          </p:cNvSpPr>
          <p:nvPr>
            <p:ph type="sldNum" sz="quarter" idx="12"/>
          </p:nvPr>
        </p:nvSpPr>
        <p:spPr/>
        <p:txBody>
          <a:bodyPr/>
          <a:lstStyle/>
          <a:p>
            <a:fld id="{F16A2EA2-E7DA-44B7-805E-4E80E5BD8906}" type="slidenum">
              <a:rPr lang="en-US" smtClean="0"/>
              <a:t>‹#›</a:t>
            </a:fld>
            <a:endParaRPr lang="en-US"/>
          </a:p>
        </p:txBody>
      </p:sp>
    </p:spTree>
    <p:extLst>
      <p:ext uri="{BB962C8B-B14F-4D97-AF65-F5344CB8AC3E}">
        <p14:creationId xmlns:p14="http://schemas.microsoft.com/office/powerpoint/2010/main" val="3056411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3C4DB-110A-4644-94EA-813535D87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B9F6E9-4648-4F31-94BB-440F2A10A0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05A9E7-3E06-4AC0-A496-BD711A8BFC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00424-F5AF-475C-A4C1-E1B06FBCC2D7}" type="datetimeFigureOut">
              <a:rPr lang="en-US" smtClean="0"/>
              <a:t>11/11/2019</a:t>
            </a:fld>
            <a:endParaRPr lang="en-US"/>
          </a:p>
        </p:txBody>
      </p:sp>
      <p:sp>
        <p:nvSpPr>
          <p:cNvPr id="5" name="Footer Placeholder 4">
            <a:extLst>
              <a:ext uri="{FF2B5EF4-FFF2-40B4-BE49-F238E27FC236}">
                <a16:creationId xmlns:a16="http://schemas.microsoft.com/office/drawing/2014/main" id="{B10A0409-9CFC-49B9-998D-385F5A0DE8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CB32D9-1C72-43AA-9430-4099DE70D4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6A2EA2-E7DA-44B7-805E-4E80E5BD8906}" type="slidenum">
              <a:rPr lang="en-US" smtClean="0"/>
              <a:t>‹#›</a:t>
            </a:fld>
            <a:endParaRPr lang="en-US"/>
          </a:p>
        </p:txBody>
      </p:sp>
    </p:spTree>
    <p:extLst>
      <p:ext uri="{BB962C8B-B14F-4D97-AF65-F5344CB8AC3E}">
        <p14:creationId xmlns:p14="http://schemas.microsoft.com/office/powerpoint/2010/main" val="2478546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cs.berkeley.edu/~rbg/papers/r-cnn-cvpr.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arxiv.org/pdf/1504.08083.pdf"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arxiv.org/pdf/1506.01497.pdf"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pjreddie.com/media/files/papers/yolo_1.pdf" TargetMode="External"/><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cv-foundation.org/openaccess/content_cvpr_2015/html/Hariharan_Hypercolumns_for_Object_2015_CVPR_paper.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www.cv-foundation.org/openaccess/content_cvpr_2015/html/Hariharan_Hypercolumns_for_Object_2015_CVPR_paper.html" TargetMode="Externa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people.eecs.berkeley.edu/~junyanz/projects/gv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505.00468v7.pdf" TargetMode="External"/><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pdf/1511.07394.pdf" TargetMode="External"/><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 Id="rId5" Type="http://schemas.openxmlformats.org/officeDocument/2006/relationships/hyperlink" Target="https://arxiv.org/pdf/1511.07394.pdf" TargetMode="External"/><Relationship Id="rId4" Type="http://schemas.openxmlformats.org/officeDocument/2006/relationships/hyperlink" Target="https://www.microsoft.com/en-us/research/publication/edge-boxes-locating-object-proposals-from-edg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6.xml"/><Relationship Id="rId4" Type="http://schemas.openxmlformats.org/officeDocument/2006/relationships/hyperlink" Target="https://arxiv.org/pdf/1606.00061.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55857" y="6492552"/>
            <a:ext cx="7006590" cy="350520"/>
          </a:xfrm>
          <a:prstGeom prst="rect">
            <a:avLst/>
          </a:prstGeom>
        </p:spPr>
        <p:txBody>
          <a:bodyPr vert="horz" wrap="square" lIns="0" tIns="0" rIns="0" bIns="0" rtlCol="0">
            <a:spAutoFit/>
          </a:bodyPr>
          <a:lstStyle/>
          <a:p>
            <a:pPr>
              <a:lnSpc>
                <a:spcPts val="1320"/>
              </a:lnSpc>
            </a:pPr>
            <a:r>
              <a:rPr sz="1200" spc="-110" dirty="0">
                <a:latin typeface="Arial"/>
                <a:cs typeface="Arial"/>
              </a:rPr>
              <a:t>6.S191 </a:t>
            </a:r>
            <a:r>
              <a:rPr sz="1200" spc="-45" dirty="0">
                <a:latin typeface="Arial"/>
                <a:cs typeface="Arial"/>
              </a:rPr>
              <a:t>Introduction </a:t>
            </a:r>
            <a:r>
              <a:rPr sz="1200" spc="5" dirty="0">
                <a:latin typeface="Arial"/>
                <a:cs typeface="Arial"/>
              </a:rPr>
              <a:t>to </a:t>
            </a:r>
            <a:r>
              <a:rPr sz="1200" spc="-60" dirty="0">
                <a:latin typeface="Arial"/>
                <a:cs typeface="Arial"/>
              </a:rPr>
              <a:t>Deep</a:t>
            </a:r>
            <a:r>
              <a:rPr sz="1200" spc="-75" dirty="0">
                <a:latin typeface="Arial"/>
                <a:cs typeface="Arial"/>
              </a:rPr>
              <a:t> </a:t>
            </a:r>
            <a:r>
              <a:rPr sz="1200" spc="-90" dirty="0">
                <a:latin typeface="Arial"/>
                <a:cs typeface="Arial"/>
              </a:rPr>
              <a:t>Learning</a:t>
            </a:r>
            <a:endParaRPr sz="1200">
              <a:latin typeface="Arial"/>
              <a:cs typeface="Arial"/>
            </a:endParaRPr>
          </a:p>
          <a:p>
            <a:pPr marL="466090">
              <a:lnSpc>
                <a:spcPct val="100000"/>
              </a:lnSpc>
              <a:spcBef>
                <a:spcPts val="75"/>
              </a:spcBef>
              <a:tabLst>
                <a:tab pos="6577330" algn="l"/>
              </a:tabLst>
            </a:pPr>
            <a:r>
              <a:rPr sz="1100" spc="-30" dirty="0">
                <a:solidFill>
                  <a:srgbClr val="0563C1"/>
                </a:solidFill>
                <a:latin typeface="Arial"/>
                <a:cs typeface="Arial"/>
              </a:rPr>
              <a:t>i</a:t>
            </a:r>
            <a:r>
              <a:rPr sz="1100" spc="-85" dirty="0">
                <a:solidFill>
                  <a:srgbClr val="0563C1"/>
                </a:solidFill>
                <a:latin typeface="Arial"/>
                <a:cs typeface="Arial"/>
              </a:rPr>
              <a:t>n</a:t>
            </a:r>
            <a:r>
              <a:rPr sz="1100" spc="15" dirty="0">
                <a:solidFill>
                  <a:srgbClr val="0563C1"/>
                </a:solidFill>
                <a:latin typeface="Arial"/>
                <a:cs typeface="Arial"/>
              </a:rPr>
              <a:t>t</a:t>
            </a:r>
            <a:r>
              <a:rPr sz="1100" spc="5" dirty="0">
                <a:solidFill>
                  <a:srgbClr val="0563C1"/>
                </a:solidFill>
                <a:latin typeface="Arial"/>
                <a:cs typeface="Arial"/>
              </a:rPr>
              <a:t>r</a:t>
            </a:r>
            <a:r>
              <a:rPr sz="1100" spc="-20" dirty="0">
                <a:solidFill>
                  <a:srgbClr val="0563C1"/>
                </a:solidFill>
                <a:latin typeface="Arial"/>
                <a:cs typeface="Arial"/>
              </a:rPr>
              <a:t>o</a:t>
            </a:r>
            <a:r>
              <a:rPr sz="1100" spc="5" dirty="0">
                <a:solidFill>
                  <a:srgbClr val="0563C1"/>
                </a:solidFill>
                <a:latin typeface="Arial"/>
                <a:cs typeface="Arial"/>
              </a:rPr>
              <a:t>to</a:t>
            </a:r>
            <a:r>
              <a:rPr sz="1100" spc="-55" dirty="0">
                <a:solidFill>
                  <a:srgbClr val="0563C1"/>
                </a:solidFill>
                <a:latin typeface="Arial"/>
                <a:cs typeface="Arial"/>
              </a:rPr>
              <a:t>d</a:t>
            </a:r>
            <a:r>
              <a:rPr sz="1100" spc="-90" dirty="0">
                <a:solidFill>
                  <a:srgbClr val="0563C1"/>
                </a:solidFill>
                <a:latin typeface="Arial"/>
                <a:cs typeface="Arial"/>
              </a:rPr>
              <a:t>ee</a:t>
            </a:r>
            <a:r>
              <a:rPr sz="1100" spc="-55" dirty="0">
                <a:solidFill>
                  <a:srgbClr val="0563C1"/>
                </a:solidFill>
                <a:latin typeface="Arial"/>
                <a:cs typeface="Arial"/>
              </a:rPr>
              <a:t>p</a:t>
            </a:r>
            <a:r>
              <a:rPr sz="1100" spc="-30" dirty="0">
                <a:solidFill>
                  <a:srgbClr val="0563C1"/>
                </a:solidFill>
                <a:latin typeface="Arial"/>
                <a:cs typeface="Arial"/>
              </a:rPr>
              <a:t>l</a:t>
            </a:r>
            <a:r>
              <a:rPr sz="1100" spc="-95" dirty="0">
                <a:solidFill>
                  <a:srgbClr val="0563C1"/>
                </a:solidFill>
                <a:latin typeface="Arial"/>
                <a:cs typeface="Arial"/>
              </a:rPr>
              <a:t>e</a:t>
            </a:r>
            <a:r>
              <a:rPr sz="1100" spc="-85" dirty="0">
                <a:solidFill>
                  <a:srgbClr val="0563C1"/>
                </a:solidFill>
                <a:latin typeface="Arial"/>
                <a:cs typeface="Arial"/>
              </a:rPr>
              <a:t>a</a:t>
            </a:r>
            <a:r>
              <a:rPr sz="1100" spc="-60" dirty="0">
                <a:solidFill>
                  <a:srgbClr val="0563C1"/>
                </a:solidFill>
                <a:latin typeface="Arial"/>
                <a:cs typeface="Arial"/>
              </a:rPr>
              <a:t>r</a:t>
            </a:r>
            <a:r>
              <a:rPr sz="1100" spc="-80" dirty="0">
                <a:solidFill>
                  <a:srgbClr val="0563C1"/>
                </a:solidFill>
                <a:latin typeface="Arial"/>
                <a:cs typeface="Arial"/>
              </a:rPr>
              <a:t>n</a:t>
            </a:r>
            <a:r>
              <a:rPr sz="1100" spc="-30" dirty="0">
                <a:solidFill>
                  <a:srgbClr val="0563C1"/>
                </a:solidFill>
                <a:latin typeface="Arial"/>
                <a:cs typeface="Arial"/>
              </a:rPr>
              <a:t>i</a:t>
            </a:r>
            <a:r>
              <a:rPr sz="1100" spc="-85" dirty="0">
                <a:solidFill>
                  <a:srgbClr val="0563C1"/>
                </a:solidFill>
                <a:latin typeface="Arial"/>
                <a:cs typeface="Arial"/>
              </a:rPr>
              <a:t>n</a:t>
            </a:r>
            <a:r>
              <a:rPr sz="1100" spc="-105" dirty="0">
                <a:solidFill>
                  <a:srgbClr val="0563C1"/>
                </a:solidFill>
                <a:latin typeface="Arial"/>
                <a:cs typeface="Arial"/>
              </a:rPr>
              <a:t>g.</a:t>
            </a:r>
            <a:r>
              <a:rPr sz="1100" spc="-130" dirty="0">
                <a:solidFill>
                  <a:srgbClr val="0563C1"/>
                </a:solidFill>
                <a:latin typeface="Arial"/>
                <a:cs typeface="Arial"/>
              </a:rPr>
              <a:t>c</a:t>
            </a:r>
            <a:r>
              <a:rPr sz="1100" spc="-20" dirty="0">
                <a:solidFill>
                  <a:srgbClr val="0563C1"/>
                </a:solidFill>
                <a:latin typeface="Arial"/>
                <a:cs typeface="Arial"/>
              </a:rPr>
              <a:t>o</a:t>
            </a:r>
            <a:r>
              <a:rPr sz="1100" spc="-70" dirty="0">
                <a:solidFill>
                  <a:srgbClr val="0563C1"/>
                </a:solidFill>
                <a:latin typeface="Arial"/>
                <a:cs typeface="Arial"/>
              </a:rPr>
              <a:t>m</a:t>
            </a:r>
            <a:r>
              <a:rPr sz="1100" dirty="0">
                <a:solidFill>
                  <a:srgbClr val="0563C1"/>
                </a:solidFill>
                <a:latin typeface="Arial"/>
                <a:cs typeface="Arial"/>
              </a:rPr>
              <a:t>	</a:t>
            </a:r>
            <a:r>
              <a:rPr sz="1650" spc="-44" baseline="37878" dirty="0">
                <a:latin typeface="Arial"/>
                <a:cs typeface="Arial"/>
              </a:rPr>
              <a:t>1/</a:t>
            </a:r>
            <a:r>
              <a:rPr sz="1650" spc="-67" baseline="37878" dirty="0">
                <a:latin typeface="Arial"/>
                <a:cs typeface="Arial"/>
              </a:rPr>
              <a:t>29/</a:t>
            </a:r>
            <a:r>
              <a:rPr sz="1650" spc="-97" baseline="37878" dirty="0">
                <a:latin typeface="Arial"/>
                <a:cs typeface="Arial"/>
              </a:rPr>
              <a:t>19</a:t>
            </a:r>
            <a:endParaRPr sz="1650" baseline="37878">
              <a:latin typeface="Arial"/>
              <a:cs typeface="Arial"/>
            </a:endParaRPr>
          </a:p>
        </p:txBody>
      </p:sp>
      <p:sp>
        <p:nvSpPr>
          <p:cNvPr id="3" name="object 3"/>
          <p:cNvSpPr/>
          <p:nvPr/>
        </p:nvSpPr>
        <p:spPr>
          <a:xfrm>
            <a:off x="0" y="0"/>
            <a:ext cx="12188952" cy="6858000"/>
          </a:xfrm>
          <a:prstGeom prst="rect">
            <a:avLst/>
          </a:prstGeom>
          <a:blipFill>
            <a:blip r:embed="rId2"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2AB83E1A-F958-4D70-A07B-055FC4891FEA}"/>
              </a:ext>
            </a:extLst>
          </p:cNvPr>
          <p:cNvSpPr txBox="1"/>
          <p:nvPr/>
        </p:nvSpPr>
        <p:spPr>
          <a:xfrm>
            <a:off x="381000" y="2286000"/>
            <a:ext cx="4419600" cy="2503249"/>
          </a:xfrm>
          <a:prstGeom prst="rect">
            <a:avLst/>
          </a:prstGeom>
        </p:spPr>
        <p:txBody>
          <a:bodyPr vert="horz" wrap="square" lIns="0" tIns="12700" rIns="0" bIns="0" rtlCol="0">
            <a:spAutoFit/>
          </a:bodyPr>
          <a:lstStyle/>
          <a:p>
            <a:pPr marL="12700">
              <a:lnSpc>
                <a:spcPct val="100000"/>
              </a:lnSpc>
              <a:spcBef>
                <a:spcPts val="100"/>
              </a:spcBef>
            </a:pPr>
            <a:r>
              <a:rPr sz="4300" spc="-200" dirty="0">
                <a:latin typeface="Alfa Slab One" panose="02000507050000020004" pitchFamily="2" charset="0"/>
                <a:cs typeface="Arial"/>
              </a:rPr>
              <a:t>Deep </a:t>
            </a:r>
            <a:r>
              <a:rPr sz="4300" spc="-250" dirty="0">
                <a:latin typeface="Alfa Slab One" panose="02000507050000020004" pitchFamily="2" charset="0"/>
                <a:cs typeface="Arial"/>
              </a:rPr>
              <a:t>Learning </a:t>
            </a:r>
            <a:r>
              <a:rPr sz="4300" spc="25" dirty="0">
                <a:latin typeface="Alfa Slab One" panose="02000507050000020004" pitchFamily="2" charset="0"/>
                <a:cs typeface="Arial"/>
              </a:rPr>
              <a:t>for </a:t>
            </a:r>
            <a:r>
              <a:rPr sz="4300" spc="-85" dirty="0">
                <a:latin typeface="Alfa Slab One" panose="02000507050000020004" pitchFamily="2" charset="0"/>
                <a:cs typeface="Arial"/>
              </a:rPr>
              <a:t>Computer</a:t>
            </a:r>
            <a:r>
              <a:rPr sz="4300" spc="-215" dirty="0">
                <a:latin typeface="Alfa Slab One" panose="02000507050000020004" pitchFamily="2" charset="0"/>
                <a:cs typeface="Arial"/>
              </a:rPr>
              <a:t> </a:t>
            </a:r>
            <a:r>
              <a:rPr sz="4300" spc="-180" dirty="0">
                <a:latin typeface="Alfa Slab One" panose="02000507050000020004" pitchFamily="2" charset="0"/>
                <a:cs typeface="Arial"/>
              </a:rPr>
              <a:t>Vision</a:t>
            </a:r>
            <a:endParaRPr lang="en-US" sz="4300" spc="-180" dirty="0">
              <a:latin typeface="Alfa Slab One" panose="02000507050000020004" pitchFamily="2" charset="0"/>
              <a:cs typeface="Arial"/>
            </a:endParaRPr>
          </a:p>
          <a:p>
            <a:pPr marL="12700">
              <a:lnSpc>
                <a:spcPct val="100000"/>
              </a:lnSpc>
              <a:spcBef>
                <a:spcPts val="100"/>
              </a:spcBef>
            </a:pPr>
            <a:r>
              <a:rPr lang="en-US" sz="3200" spc="-180" dirty="0">
                <a:solidFill>
                  <a:srgbClr val="FFC000"/>
                </a:solidFill>
                <a:latin typeface="Alfa Slab One" panose="02000507050000020004" pitchFamily="2" charset="0"/>
                <a:cs typeface="Arial"/>
              </a:rPr>
              <a:t>Reviews &amp; advances</a:t>
            </a:r>
            <a:endParaRPr sz="3200" dirty="0">
              <a:solidFill>
                <a:srgbClr val="FFC000"/>
              </a:solidFill>
              <a:latin typeface="Alfa Slab One" panose="02000507050000020004" pitchFamily="2" charset="0"/>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2" y="86700"/>
            <a:ext cx="4851400" cy="729260"/>
          </a:xfrm>
          <a:prstGeom prst="rect">
            <a:avLst/>
          </a:prstGeom>
        </p:spPr>
        <p:txBody>
          <a:bodyPr vert="horz" wrap="square" lIns="0" tIns="112607" rIns="0" bIns="0" rtlCol="0">
            <a:spAutoFit/>
          </a:bodyPr>
          <a:lstStyle/>
          <a:p>
            <a:pPr marL="16933">
              <a:spcBef>
                <a:spcPts val="887"/>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err="1">
                <a:solidFill>
                  <a:srgbClr val="000000"/>
                </a:solidFill>
              </a:rPr>
              <a:t>VGGNet</a:t>
            </a:r>
            <a:endParaRPr sz="4000" dirty="0"/>
          </a:p>
        </p:txBody>
      </p:sp>
      <p:sp>
        <p:nvSpPr>
          <p:cNvPr id="14" name="object 14"/>
          <p:cNvSpPr txBox="1"/>
          <p:nvPr/>
        </p:nvSpPr>
        <p:spPr>
          <a:xfrm>
            <a:off x="210568" y="6290133"/>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a:t>
            </a:r>
            <a:r>
              <a:rPr sz="2400" spc="-13" dirty="0">
                <a:solidFill>
                  <a:srgbClr val="FFFFFF"/>
                </a:solidFill>
                <a:latin typeface="Arial"/>
                <a:cs typeface="Arial"/>
              </a:rPr>
              <a:t> </a:t>
            </a:r>
            <a:r>
              <a:rPr sz="2400" spc="-7" dirty="0">
                <a:solidFill>
                  <a:srgbClr val="FFFFFF"/>
                </a:solidFill>
                <a:latin typeface="Arial"/>
                <a:cs typeface="Arial"/>
              </a:rPr>
              <a:t>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a:t>
            </a:r>
            <a:r>
              <a:rPr sz="4000" spc="-9" baseline="-4166" dirty="0">
                <a:solidFill>
                  <a:srgbClr val="FFFFFF"/>
                </a:solidFill>
                <a:latin typeface="Arial"/>
                <a:cs typeface="Arial"/>
              </a:rPr>
              <a:t>May 2,</a:t>
            </a:r>
            <a:r>
              <a:rPr sz="4000" spc="-189"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a:latin typeface="Arial"/>
              <a:cs typeface="Arial"/>
            </a:endParaRPr>
          </a:p>
        </p:txBody>
      </p:sp>
      <p:sp>
        <p:nvSpPr>
          <p:cNvPr id="15" name="object 15"/>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6933">
              <a:lnSpc>
                <a:spcPts val="3173"/>
              </a:lnSpc>
            </a:pPr>
            <a:r>
              <a:rPr sz="4000" spc="-9" baseline="1388" dirty="0"/>
              <a:t>Lecture </a:t>
            </a:r>
            <a:r>
              <a:rPr sz="4000" baseline="1388" dirty="0"/>
              <a:t>9 -</a:t>
            </a:r>
            <a:r>
              <a:rPr sz="4000" spc="-369" baseline="1388" dirty="0"/>
              <a:t> </a:t>
            </a:r>
            <a:fld id="{81D60167-4931-47E6-BA6A-407CBD079E47}" type="slidenum">
              <a:rPr sz="2667" dirty="0"/>
              <a:pPr marL="16933">
                <a:lnSpc>
                  <a:spcPts val="3173"/>
                </a:lnSpc>
              </a:pPr>
              <a:t>10</a:t>
            </a:fld>
            <a:endParaRPr sz="2667"/>
          </a:p>
        </p:txBody>
      </p:sp>
      <p:sp>
        <p:nvSpPr>
          <p:cNvPr id="16" name="object 16"/>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6933">
              <a:lnSpc>
                <a:spcPts val="3080"/>
              </a:lnSpc>
            </a:pPr>
            <a:r>
              <a:rPr spc="-7" dirty="0"/>
              <a:t>May 2,</a:t>
            </a:r>
            <a:r>
              <a:rPr spc="-113" dirty="0"/>
              <a:t> </a:t>
            </a:r>
            <a:r>
              <a:rPr spc="-7" dirty="0"/>
              <a:t>2017</a:t>
            </a:r>
          </a:p>
        </p:txBody>
      </p:sp>
      <p:sp>
        <p:nvSpPr>
          <p:cNvPr id="17" name="object 17"/>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6933">
              <a:lnSpc>
                <a:spcPts val="2787"/>
              </a:lnSpc>
            </a:pPr>
            <a:r>
              <a:rPr spc="-7" dirty="0"/>
              <a:t>Fei-Fei Li </a:t>
            </a:r>
            <a:r>
              <a:rPr dirty="0"/>
              <a:t>&amp; Justin Johnson &amp; </a:t>
            </a:r>
            <a:r>
              <a:rPr spc="-7" dirty="0"/>
              <a:t>Serena</a:t>
            </a:r>
            <a:r>
              <a:rPr spc="-167" dirty="0"/>
              <a:t> </a:t>
            </a:r>
            <a:r>
              <a:rPr spc="-7" dirty="0"/>
              <a:t>Yeung</a:t>
            </a:r>
          </a:p>
        </p:txBody>
      </p:sp>
      <p:sp>
        <p:nvSpPr>
          <p:cNvPr id="3" name="object 3"/>
          <p:cNvSpPr txBox="1"/>
          <p:nvPr/>
        </p:nvSpPr>
        <p:spPr>
          <a:xfrm>
            <a:off x="402167" y="1562524"/>
            <a:ext cx="5174827" cy="386430"/>
          </a:xfrm>
          <a:prstGeom prst="rect">
            <a:avLst/>
          </a:prstGeom>
        </p:spPr>
        <p:txBody>
          <a:bodyPr vert="horz" wrap="square" lIns="0" tIns="16933" rIns="0" bIns="0" rtlCol="0">
            <a:spAutoFit/>
          </a:bodyPr>
          <a:lstStyle/>
          <a:p>
            <a:pPr marL="16933">
              <a:spcBef>
                <a:spcPts val="133"/>
              </a:spcBef>
            </a:pPr>
            <a:r>
              <a:rPr sz="2400" spc="-7" dirty="0">
                <a:solidFill>
                  <a:srgbClr val="FF0000"/>
                </a:solidFill>
                <a:latin typeface="Arial"/>
                <a:cs typeface="Arial"/>
              </a:rPr>
              <a:t>Q: Why use </a:t>
            </a:r>
            <a:r>
              <a:rPr sz="2400" dirty="0">
                <a:solidFill>
                  <a:srgbClr val="FF0000"/>
                </a:solidFill>
                <a:latin typeface="Arial"/>
                <a:cs typeface="Arial"/>
              </a:rPr>
              <a:t>smaller </a:t>
            </a:r>
            <a:r>
              <a:rPr sz="2400" spc="-7" dirty="0">
                <a:solidFill>
                  <a:srgbClr val="FF0000"/>
                </a:solidFill>
                <a:latin typeface="Arial"/>
                <a:cs typeface="Arial"/>
              </a:rPr>
              <a:t>filters? (3x3</a:t>
            </a:r>
            <a:r>
              <a:rPr sz="2400" spc="-113" dirty="0">
                <a:solidFill>
                  <a:srgbClr val="FF0000"/>
                </a:solidFill>
                <a:latin typeface="Arial"/>
                <a:cs typeface="Arial"/>
              </a:rPr>
              <a:t> </a:t>
            </a:r>
            <a:r>
              <a:rPr sz="2400" dirty="0">
                <a:solidFill>
                  <a:srgbClr val="FF0000"/>
                </a:solidFill>
                <a:latin typeface="Arial"/>
                <a:cs typeface="Arial"/>
              </a:rPr>
              <a:t>conv)</a:t>
            </a:r>
            <a:endParaRPr sz="2400">
              <a:latin typeface="Arial"/>
              <a:cs typeface="Arial"/>
            </a:endParaRPr>
          </a:p>
        </p:txBody>
      </p:sp>
      <p:graphicFrame>
        <p:nvGraphicFramePr>
          <p:cNvPr id="4" name="object 4"/>
          <p:cNvGraphicFramePr>
            <a:graphicFrameLocks noGrp="1"/>
          </p:cNvGraphicFramePr>
          <p:nvPr/>
        </p:nvGraphicFramePr>
        <p:xfrm>
          <a:off x="8682128" y="764771"/>
          <a:ext cx="1107440" cy="2262296"/>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18415" algn="ctr">
                        <a:lnSpc>
                          <a:spcPts val="830"/>
                        </a:lnSpc>
                      </a:pPr>
                      <a:r>
                        <a:rPr sz="900" spc="-15" dirty="0">
                          <a:solidFill>
                            <a:srgbClr val="FF0000"/>
                          </a:solidFill>
                          <a:latin typeface="Arial"/>
                          <a:cs typeface="Arial"/>
                        </a:rPr>
                        <a:t>Softmax</a:t>
                      </a:r>
                      <a:endParaRPr sz="90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F4CCCC"/>
                    </a:solidFill>
                  </a:tcPr>
                </a:tc>
                <a:extLst>
                  <a:ext uri="{0D108BD9-81ED-4DB2-BD59-A6C34878D82A}">
                    <a16:rowId xmlns:a16="http://schemas.microsoft.com/office/drawing/2014/main" val="10000"/>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1000</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FF0000"/>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1"/>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2"/>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3"/>
                  </a:ext>
                </a:extLst>
              </a:tr>
              <a:tr h="211667">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4"/>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5"/>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6"/>
                  </a:ext>
                </a:extLst>
              </a:tr>
              <a:tr h="212513">
                <a:tc>
                  <a:txBody>
                    <a:bodyPr/>
                    <a:lstStyle/>
                    <a:p>
                      <a:pPr marL="2540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7"/>
                  </a:ext>
                </a:extLst>
              </a:tr>
              <a:tr h="211667">
                <a:tc>
                  <a:txBody>
                    <a:bodyPr/>
                    <a:lstStyle/>
                    <a:p>
                      <a:pPr marL="18415" algn="ctr">
                        <a:lnSpc>
                          <a:spcPct val="100000"/>
                        </a:lnSpc>
                        <a:spcBef>
                          <a:spcPts val="190"/>
                        </a:spcBef>
                      </a:pPr>
                      <a:r>
                        <a:rPr sz="900" spc="-20" dirty="0">
                          <a:solidFill>
                            <a:srgbClr val="4A86E7"/>
                          </a:solidFill>
                          <a:latin typeface="Arial"/>
                          <a:cs typeface="Arial"/>
                        </a:rPr>
                        <a:t>Pool</a:t>
                      </a:r>
                      <a:endParaRPr sz="900">
                        <a:latin typeface="Arial"/>
                        <a:cs typeface="Arial"/>
                      </a:endParaRPr>
                    </a:p>
                  </a:txBody>
                  <a:tcPr marL="0" marR="0" marT="32173"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8"/>
                  </a:ext>
                </a:extLst>
              </a:tr>
              <a:tr h="210820">
                <a:tc>
                  <a:txBody>
                    <a:bodyPr/>
                    <a:lstStyle/>
                    <a:p>
                      <a:pPr marL="1905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9"/>
                  </a:ext>
                </a:extLst>
              </a:tr>
              <a:tr h="178647">
                <a:tc>
                  <a:txBody>
                    <a:bodyPr/>
                    <a:lstStyle/>
                    <a:p>
                      <a:pPr marL="19050" algn="ctr">
                        <a:lnSpc>
                          <a:spcPts val="77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0"/>
                  </a:ext>
                </a:extLst>
              </a:tr>
            </a:tbl>
          </a:graphicData>
        </a:graphic>
      </p:graphicFrame>
      <p:graphicFrame>
        <p:nvGraphicFramePr>
          <p:cNvPr id="5" name="object 5"/>
          <p:cNvGraphicFramePr>
            <a:graphicFrameLocks noGrp="1"/>
          </p:cNvGraphicFramePr>
          <p:nvPr/>
        </p:nvGraphicFramePr>
        <p:xfrm>
          <a:off x="8682128" y="3109504"/>
          <a:ext cx="1107440" cy="2262297"/>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19050" algn="ctr">
                        <a:lnSpc>
                          <a:spcPts val="830"/>
                        </a:lnSpc>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0"/>
                  </a:ext>
                </a:extLst>
              </a:tr>
              <a:tr h="211667">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1"/>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2"/>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3"/>
                  </a:ext>
                </a:extLst>
              </a:tr>
              <a:tr h="211667">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4"/>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5"/>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A86E7"/>
                      </a:solidFill>
                      <a:prstDash val="solid"/>
                    </a:lnB>
                    <a:solidFill>
                      <a:srgbClr val="FCE4CD"/>
                    </a:solidFill>
                  </a:tcPr>
                </a:tc>
                <a:extLst>
                  <a:ext uri="{0D108BD9-81ED-4DB2-BD59-A6C34878D82A}">
                    <a16:rowId xmlns:a16="http://schemas.microsoft.com/office/drawing/2014/main" val="10006"/>
                  </a:ext>
                </a:extLst>
              </a:tr>
              <a:tr h="211667">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4A86E7"/>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07"/>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8"/>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34343"/>
                      </a:solidFill>
                      <a:prstDash val="solid"/>
                    </a:lnB>
                    <a:solidFill>
                      <a:srgbClr val="FCE4CD"/>
                    </a:solidFill>
                  </a:tcPr>
                </a:tc>
                <a:extLst>
                  <a:ext uri="{0D108BD9-81ED-4DB2-BD59-A6C34878D82A}">
                    <a16:rowId xmlns:a16="http://schemas.microsoft.com/office/drawing/2014/main" val="10009"/>
                  </a:ext>
                </a:extLst>
              </a:tr>
              <a:tr h="178647">
                <a:tc>
                  <a:txBody>
                    <a:bodyPr/>
                    <a:lstStyle/>
                    <a:p>
                      <a:pPr marL="19050" algn="ctr">
                        <a:lnSpc>
                          <a:spcPts val="770"/>
                        </a:lnSpc>
                        <a:spcBef>
                          <a:spcPts val="185"/>
                        </a:spcBef>
                      </a:pPr>
                      <a:r>
                        <a:rPr sz="900" spc="-15" dirty="0">
                          <a:solidFill>
                            <a:srgbClr val="434343"/>
                          </a:solidFill>
                          <a:latin typeface="Arial"/>
                          <a:cs typeface="Arial"/>
                        </a:rPr>
                        <a:t>Input</a:t>
                      </a:r>
                      <a:endParaRPr sz="900">
                        <a:latin typeface="Arial"/>
                        <a:cs typeface="Arial"/>
                      </a:endParaRPr>
                    </a:p>
                  </a:txBody>
                  <a:tcPr marL="0" marR="0" marT="31327" marB="0">
                    <a:lnL w="19050">
                      <a:solidFill>
                        <a:srgbClr val="434343"/>
                      </a:solidFill>
                      <a:prstDash val="solid"/>
                    </a:lnL>
                    <a:lnR w="19050">
                      <a:solidFill>
                        <a:srgbClr val="434343"/>
                      </a:solidFill>
                      <a:prstDash val="solid"/>
                    </a:lnR>
                    <a:lnT w="19050">
                      <a:solidFill>
                        <a:srgbClr val="434343"/>
                      </a:solidFill>
                      <a:prstDash val="solid"/>
                    </a:lnT>
                    <a:lnB w="19050">
                      <a:solidFill>
                        <a:srgbClr val="434343"/>
                      </a:solidFill>
                      <a:prstDash val="solid"/>
                    </a:lnB>
                    <a:solidFill>
                      <a:srgbClr val="D9D9D9"/>
                    </a:solidFill>
                  </a:tcPr>
                </a:tc>
                <a:extLst>
                  <a:ext uri="{0D108BD9-81ED-4DB2-BD59-A6C34878D82A}">
                    <a16:rowId xmlns:a16="http://schemas.microsoft.com/office/drawing/2014/main" val="10010"/>
                  </a:ext>
                </a:extLst>
              </a:tr>
            </a:tbl>
          </a:graphicData>
        </a:graphic>
      </p:graphicFrame>
      <p:graphicFrame>
        <p:nvGraphicFramePr>
          <p:cNvPr id="6" name="object 6"/>
          <p:cNvGraphicFramePr>
            <a:graphicFrameLocks noGrp="1"/>
          </p:cNvGraphicFramePr>
          <p:nvPr/>
        </p:nvGraphicFramePr>
        <p:xfrm>
          <a:off x="6579461" y="2683354"/>
          <a:ext cx="1107440" cy="2687323"/>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18415" algn="ctr">
                        <a:lnSpc>
                          <a:spcPts val="830"/>
                        </a:lnSpc>
                      </a:pPr>
                      <a:r>
                        <a:rPr sz="900" spc="-15" dirty="0">
                          <a:solidFill>
                            <a:srgbClr val="FF0000"/>
                          </a:solidFill>
                          <a:latin typeface="Arial"/>
                          <a:cs typeface="Arial"/>
                        </a:rPr>
                        <a:t>Softmax</a:t>
                      </a:r>
                      <a:endParaRPr sz="90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7761C"/>
                      </a:solidFill>
                      <a:prstDash val="solid"/>
                    </a:lnB>
                    <a:solidFill>
                      <a:srgbClr val="F4CCCC"/>
                    </a:solidFill>
                  </a:tcPr>
                </a:tc>
                <a:extLst>
                  <a:ext uri="{0D108BD9-81ED-4DB2-BD59-A6C34878D82A}">
                    <a16:rowId xmlns:a16="http://schemas.microsoft.com/office/drawing/2014/main" val="10000"/>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1000</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1"/>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2"/>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3"/>
                  </a:ext>
                </a:extLst>
              </a:tr>
              <a:tr h="211667">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4"/>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5"/>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384</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6"/>
                  </a:ext>
                </a:extLst>
              </a:tr>
              <a:tr h="212513">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7"/>
                  </a:ext>
                </a:extLst>
              </a:tr>
              <a:tr h="212513">
                <a:tc>
                  <a:txBody>
                    <a:bodyPr/>
                    <a:lstStyle/>
                    <a:p>
                      <a:pPr marL="25400" algn="ctr">
                        <a:lnSpc>
                          <a:spcPct val="100000"/>
                        </a:lnSpc>
                        <a:spcBef>
                          <a:spcPts val="19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384</a:t>
                      </a:r>
                      <a:endParaRPr sz="900">
                        <a:latin typeface="Arial"/>
                        <a:cs typeface="Arial"/>
                      </a:endParaRPr>
                    </a:p>
                  </a:txBody>
                  <a:tcPr marL="0" marR="0" marT="32173" marB="0">
                    <a:lnL w="19050">
                      <a:solidFill>
                        <a:srgbClr val="FF9900"/>
                      </a:solidFill>
                      <a:prstDash val="solid"/>
                    </a:lnL>
                    <a:lnR w="19050">
                      <a:solidFill>
                        <a:srgbClr val="FF9900"/>
                      </a:solidFill>
                      <a:prstDash val="solid"/>
                    </a:lnR>
                    <a:lnT w="19050">
                      <a:solidFill>
                        <a:srgbClr val="4A86E7"/>
                      </a:solidFill>
                      <a:prstDash val="solid"/>
                    </a:lnT>
                    <a:lnB w="19050">
                      <a:solidFill>
                        <a:srgbClr val="4A86E7"/>
                      </a:solidFill>
                      <a:prstDash val="solid"/>
                    </a:lnB>
                    <a:solidFill>
                      <a:srgbClr val="FCE4CD"/>
                    </a:solidFill>
                  </a:tcPr>
                </a:tc>
                <a:extLst>
                  <a:ext uri="{0D108BD9-81ED-4DB2-BD59-A6C34878D82A}">
                    <a16:rowId xmlns:a16="http://schemas.microsoft.com/office/drawing/2014/main" val="10008"/>
                  </a:ext>
                </a:extLst>
              </a:tr>
              <a:tr h="211667">
                <a:tc>
                  <a:txBody>
                    <a:bodyPr/>
                    <a:lstStyle/>
                    <a:p>
                      <a:pPr marL="25400"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4A86E7"/>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09"/>
                  </a:ext>
                </a:extLst>
              </a:tr>
              <a:tr h="211667">
                <a:tc>
                  <a:txBody>
                    <a:bodyPr/>
                    <a:lstStyle/>
                    <a:p>
                      <a:pPr marL="25400" algn="ctr">
                        <a:lnSpc>
                          <a:spcPct val="100000"/>
                        </a:lnSpc>
                        <a:spcBef>
                          <a:spcPts val="185"/>
                        </a:spcBef>
                      </a:pPr>
                      <a:r>
                        <a:rPr sz="900" spc="-10" dirty="0">
                          <a:solidFill>
                            <a:srgbClr val="FF9900"/>
                          </a:solidFill>
                          <a:latin typeface="Arial"/>
                          <a:cs typeface="Arial"/>
                        </a:rPr>
                        <a:t>5x5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0"/>
                  </a:ext>
                </a:extLst>
              </a:tr>
              <a:tr h="211667">
                <a:tc>
                  <a:txBody>
                    <a:bodyPr/>
                    <a:lstStyle/>
                    <a:p>
                      <a:pPr marL="25400" algn="ctr">
                        <a:lnSpc>
                          <a:spcPct val="100000"/>
                        </a:lnSpc>
                        <a:spcBef>
                          <a:spcPts val="185"/>
                        </a:spcBef>
                      </a:pPr>
                      <a:r>
                        <a:rPr sz="900" spc="-10" dirty="0">
                          <a:solidFill>
                            <a:srgbClr val="FF9900"/>
                          </a:solidFill>
                          <a:latin typeface="Arial"/>
                          <a:cs typeface="Arial"/>
                        </a:rPr>
                        <a:t>11x11 conv,</a:t>
                      </a:r>
                      <a:r>
                        <a:rPr sz="900" spc="-25" dirty="0">
                          <a:solidFill>
                            <a:srgbClr val="FF9900"/>
                          </a:solidFill>
                          <a:latin typeface="Arial"/>
                          <a:cs typeface="Arial"/>
                        </a:rPr>
                        <a:t> </a:t>
                      </a:r>
                      <a:r>
                        <a:rPr sz="900" spc="-5" dirty="0">
                          <a:solidFill>
                            <a:srgbClr val="FF9900"/>
                          </a:solidFill>
                          <a:latin typeface="Arial"/>
                          <a:cs typeface="Arial"/>
                        </a:rPr>
                        <a:t>96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34343"/>
                      </a:solidFill>
                      <a:prstDash val="solid"/>
                    </a:lnB>
                    <a:solidFill>
                      <a:srgbClr val="FCE4CD"/>
                    </a:solidFill>
                  </a:tcPr>
                </a:tc>
                <a:extLst>
                  <a:ext uri="{0D108BD9-81ED-4DB2-BD59-A6C34878D82A}">
                    <a16:rowId xmlns:a16="http://schemas.microsoft.com/office/drawing/2014/main" val="10011"/>
                  </a:ext>
                </a:extLst>
              </a:tr>
              <a:tr h="178647">
                <a:tc>
                  <a:txBody>
                    <a:bodyPr/>
                    <a:lstStyle/>
                    <a:p>
                      <a:pPr marL="25400" algn="ctr">
                        <a:lnSpc>
                          <a:spcPts val="770"/>
                        </a:lnSpc>
                        <a:spcBef>
                          <a:spcPts val="185"/>
                        </a:spcBef>
                      </a:pPr>
                      <a:r>
                        <a:rPr sz="900" spc="-15" dirty="0">
                          <a:solidFill>
                            <a:srgbClr val="434343"/>
                          </a:solidFill>
                          <a:latin typeface="Arial"/>
                          <a:cs typeface="Arial"/>
                        </a:rPr>
                        <a:t>Input</a:t>
                      </a:r>
                      <a:endParaRPr sz="900">
                        <a:latin typeface="Arial"/>
                        <a:cs typeface="Arial"/>
                      </a:endParaRPr>
                    </a:p>
                  </a:txBody>
                  <a:tcPr marL="0" marR="0" marT="31327" marB="0">
                    <a:lnL w="19050">
                      <a:solidFill>
                        <a:srgbClr val="434343"/>
                      </a:solidFill>
                      <a:prstDash val="solid"/>
                    </a:lnL>
                    <a:lnR w="19050">
                      <a:solidFill>
                        <a:srgbClr val="434343"/>
                      </a:solidFill>
                      <a:prstDash val="solid"/>
                    </a:lnR>
                    <a:lnT w="19050">
                      <a:solidFill>
                        <a:srgbClr val="434343"/>
                      </a:solidFill>
                      <a:prstDash val="solid"/>
                    </a:lnT>
                    <a:lnB w="19050">
                      <a:solidFill>
                        <a:srgbClr val="434343"/>
                      </a:solidFill>
                      <a:prstDash val="solid"/>
                    </a:lnB>
                    <a:solidFill>
                      <a:srgbClr val="D9D9D9"/>
                    </a:solidFill>
                  </a:tcPr>
                </a:tc>
                <a:extLst>
                  <a:ext uri="{0D108BD9-81ED-4DB2-BD59-A6C34878D82A}">
                    <a16:rowId xmlns:a16="http://schemas.microsoft.com/office/drawing/2014/main" val="10012"/>
                  </a:ext>
                </a:extLst>
              </a:tr>
            </a:tbl>
          </a:graphicData>
        </a:graphic>
      </p:graphicFrame>
      <p:graphicFrame>
        <p:nvGraphicFramePr>
          <p:cNvPr id="7" name="object 7"/>
          <p:cNvGraphicFramePr>
            <a:graphicFrameLocks noGrp="1"/>
          </p:cNvGraphicFramePr>
          <p:nvPr/>
        </p:nvGraphicFramePr>
        <p:xfrm>
          <a:off x="10057061" y="350471"/>
          <a:ext cx="1107440" cy="5012272"/>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22860" algn="ctr">
                        <a:lnSpc>
                          <a:spcPts val="830"/>
                        </a:lnSpc>
                      </a:pPr>
                      <a:r>
                        <a:rPr sz="900" spc="-15" dirty="0">
                          <a:solidFill>
                            <a:srgbClr val="FF0000"/>
                          </a:solidFill>
                          <a:latin typeface="Arial"/>
                          <a:cs typeface="Arial"/>
                        </a:rPr>
                        <a:t>Softmax</a:t>
                      </a:r>
                      <a:endParaRPr sz="90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7761C"/>
                      </a:solidFill>
                      <a:prstDash val="solid"/>
                    </a:lnB>
                    <a:solidFill>
                      <a:srgbClr val="F4CCCC"/>
                    </a:solidFill>
                  </a:tcPr>
                </a:tc>
                <a:extLst>
                  <a:ext uri="{0D108BD9-81ED-4DB2-BD59-A6C34878D82A}">
                    <a16:rowId xmlns:a16="http://schemas.microsoft.com/office/drawing/2014/main" val="10000"/>
                  </a:ext>
                </a:extLst>
              </a:tr>
              <a:tr h="211667">
                <a:tc>
                  <a:txBody>
                    <a:bodyPr/>
                    <a:lstStyle/>
                    <a:p>
                      <a:pPr marL="14604"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1000</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1"/>
                  </a:ext>
                </a:extLst>
              </a:tr>
              <a:tr h="211667">
                <a:tc>
                  <a:txBody>
                    <a:bodyPr/>
                    <a:lstStyle/>
                    <a:p>
                      <a:pPr marL="14604"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2"/>
                  </a:ext>
                </a:extLst>
              </a:tr>
              <a:tr h="211667">
                <a:tc>
                  <a:txBody>
                    <a:bodyPr/>
                    <a:lstStyle/>
                    <a:p>
                      <a:pPr marL="14604"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3"/>
                  </a:ext>
                </a:extLst>
              </a:tr>
              <a:tr h="210820">
                <a:tc>
                  <a:txBody>
                    <a:bodyPr/>
                    <a:lstStyle/>
                    <a:p>
                      <a:pPr marL="22860"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04"/>
                  </a:ext>
                </a:extLst>
              </a:tr>
              <a:tr h="209973">
                <a:tc>
                  <a:txBody>
                    <a:bodyPr/>
                    <a:lstStyle/>
                    <a:p>
                      <a:pPr marL="2667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5"/>
                  </a:ext>
                </a:extLst>
              </a:tr>
              <a:tr h="210820">
                <a:tc>
                  <a:txBody>
                    <a:bodyPr/>
                    <a:lstStyle/>
                    <a:p>
                      <a:pPr marL="2286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6"/>
                  </a:ext>
                </a:extLst>
              </a:tr>
              <a:tr h="211667">
                <a:tc>
                  <a:txBody>
                    <a:bodyPr/>
                    <a:lstStyle/>
                    <a:p>
                      <a:pPr marL="2286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7"/>
                  </a:ext>
                </a:extLst>
              </a:tr>
              <a:tr h="210820">
                <a:tc>
                  <a:txBody>
                    <a:bodyPr/>
                    <a:lstStyle/>
                    <a:p>
                      <a:pPr marL="29845"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8"/>
                  </a:ext>
                </a:extLst>
              </a:tr>
              <a:tr h="209127">
                <a:tc>
                  <a:txBody>
                    <a:bodyPr/>
                    <a:lstStyle/>
                    <a:p>
                      <a:pPr marL="17780" algn="ctr">
                        <a:lnSpc>
                          <a:spcPct val="100000"/>
                        </a:lnSpc>
                        <a:spcBef>
                          <a:spcPts val="180"/>
                        </a:spcBef>
                      </a:pPr>
                      <a:r>
                        <a:rPr sz="900" spc="-20" dirty="0">
                          <a:solidFill>
                            <a:srgbClr val="4A86E7"/>
                          </a:solidFill>
                          <a:latin typeface="Arial"/>
                          <a:cs typeface="Arial"/>
                        </a:rPr>
                        <a:t>Pool</a:t>
                      </a:r>
                      <a:endParaRPr sz="900">
                        <a:latin typeface="Arial"/>
                        <a:cs typeface="Arial"/>
                      </a:endParaRPr>
                    </a:p>
                  </a:txBody>
                  <a:tcPr marL="0" marR="0" marT="30480"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09"/>
                  </a:ext>
                </a:extLst>
              </a:tr>
              <a:tr h="211667">
                <a:tc>
                  <a:txBody>
                    <a:bodyPr/>
                    <a:lstStyle/>
                    <a:p>
                      <a:pPr marL="21590" algn="ctr">
                        <a:lnSpc>
                          <a:spcPct val="100000"/>
                        </a:lnSpc>
                        <a:spcBef>
                          <a:spcPts val="17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29633"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0"/>
                  </a:ext>
                </a:extLst>
              </a:tr>
              <a:tr h="213360">
                <a:tc>
                  <a:txBody>
                    <a:bodyPr/>
                    <a:lstStyle/>
                    <a:p>
                      <a:pPr marL="14604" algn="ctr">
                        <a:lnSpc>
                          <a:spcPct val="100000"/>
                        </a:lnSpc>
                        <a:spcBef>
                          <a:spcPts val="19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302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1"/>
                  </a:ext>
                </a:extLst>
              </a:tr>
              <a:tr h="211667">
                <a:tc>
                  <a:txBody>
                    <a:bodyPr/>
                    <a:lstStyle/>
                    <a:p>
                      <a:pPr marL="14604"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2"/>
                  </a:ext>
                </a:extLst>
              </a:tr>
              <a:tr h="213360">
                <a:tc>
                  <a:txBody>
                    <a:bodyPr/>
                    <a:lstStyle/>
                    <a:p>
                      <a:pPr marL="2159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3"/>
                  </a:ext>
                </a:extLst>
              </a:tr>
              <a:tr h="213360">
                <a:tc>
                  <a:txBody>
                    <a:bodyPr/>
                    <a:lstStyle/>
                    <a:p>
                      <a:pPr marL="20955" algn="ctr">
                        <a:lnSpc>
                          <a:spcPct val="100000"/>
                        </a:lnSpc>
                        <a:spcBef>
                          <a:spcPts val="195"/>
                        </a:spcBef>
                      </a:pPr>
                      <a:r>
                        <a:rPr sz="900" spc="-20" dirty="0">
                          <a:solidFill>
                            <a:srgbClr val="4A86E7"/>
                          </a:solidFill>
                          <a:latin typeface="Arial"/>
                          <a:cs typeface="Arial"/>
                        </a:rPr>
                        <a:t>Pool</a:t>
                      </a:r>
                      <a:endParaRPr sz="900">
                        <a:latin typeface="Arial"/>
                        <a:cs typeface="Arial"/>
                      </a:endParaRPr>
                    </a:p>
                  </a:txBody>
                  <a:tcPr marL="0" marR="0" marT="33020"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14"/>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5"/>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6"/>
                  </a:ext>
                </a:extLst>
              </a:tr>
              <a:tr h="211667">
                <a:tc>
                  <a:txBody>
                    <a:bodyPr/>
                    <a:lstStyle/>
                    <a:p>
                      <a:pPr marL="2095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17"/>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8"/>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9"/>
                  </a:ext>
                </a:extLst>
              </a:tr>
              <a:tr h="211667">
                <a:tc>
                  <a:txBody>
                    <a:bodyPr/>
                    <a:lstStyle/>
                    <a:p>
                      <a:pPr marL="2095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20"/>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21"/>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22"/>
                  </a:ext>
                </a:extLst>
              </a:tr>
              <a:tr h="178647">
                <a:tc>
                  <a:txBody>
                    <a:bodyPr/>
                    <a:lstStyle/>
                    <a:p>
                      <a:pPr marL="21590" algn="ctr">
                        <a:lnSpc>
                          <a:spcPts val="770"/>
                        </a:lnSpc>
                        <a:spcBef>
                          <a:spcPts val="185"/>
                        </a:spcBef>
                      </a:pPr>
                      <a:r>
                        <a:rPr sz="900" spc="-15" dirty="0">
                          <a:solidFill>
                            <a:srgbClr val="434343"/>
                          </a:solidFill>
                          <a:latin typeface="Arial"/>
                          <a:cs typeface="Arial"/>
                        </a:rPr>
                        <a:t>Input</a:t>
                      </a:r>
                      <a:endParaRPr sz="900">
                        <a:latin typeface="Arial"/>
                        <a:cs typeface="Arial"/>
                      </a:endParaRPr>
                    </a:p>
                  </a:txBody>
                  <a:tcPr marL="0" marR="0" marT="31327" marB="0">
                    <a:lnL w="19050">
                      <a:solidFill>
                        <a:srgbClr val="434343"/>
                      </a:solidFill>
                      <a:prstDash val="solid"/>
                    </a:lnL>
                    <a:lnR w="19050">
                      <a:solidFill>
                        <a:srgbClr val="434343"/>
                      </a:solidFill>
                      <a:prstDash val="solid"/>
                    </a:lnR>
                    <a:lnT w="19050">
                      <a:solidFill>
                        <a:srgbClr val="FF9900"/>
                      </a:solidFill>
                      <a:prstDash val="solid"/>
                    </a:lnT>
                    <a:lnB w="19050">
                      <a:solidFill>
                        <a:srgbClr val="434343"/>
                      </a:solidFill>
                      <a:prstDash val="solid"/>
                    </a:lnB>
                    <a:solidFill>
                      <a:srgbClr val="D9D9D9"/>
                    </a:solidFill>
                  </a:tcPr>
                </a:tc>
                <a:extLst>
                  <a:ext uri="{0D108BD9-81ED-4DB2-BD59-A6C34878D82A}">
                    <a16:rowId xmlns:a16="http://schemas.microsoft.com/office/drawing/2014/main" val="10023"/>
                  </a:ext>
                </a:extLst>
              </a:tr>
            </a:tbl>
          </a:graphicData>
        </a:graphic>
      </p:graphicFrame>
      <p:sp>
        <p:nvSpPr>
          <p:cNvPr id="8" name="object 8"/>
          <p:cNvSpPr txBox="1"/>
          <p:nvPr/>
        </p:nvSpPr>
        <p:spPr>
          <a:xfrm>
            <a:off x="6705733" y="5483251"/>
            <a:ext cx="862753"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AlexNet</a:t>
            </a:r>
            <a:endParaRPr sz="1867">
              <a:latin typeface="Arial"/>
              <a:cs typeface="Arial"/>
            </a:endParaRPr>
          </a:p>
        </p:txBody>
      </p:sp>
      <p:sp>
        <p:nvSpPr>
          <p:cNvPr id="9" name="object 9"/>
          <p:cNvSpPr txBox="1"/>
          <p:nvPr/>
        </p:nvSpPr>
        <p:spPr>
          <a:xfrm>
            <a:off x="8839333" y="5483251"/>
            <a:ext cx="823807"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VGG16</a:t>
            </a:r>
            <a:endParaRPr sz="1867">
              <a:latin typeface="Arial"/>
              <a:cs typeface="Arial"/>
            </a:endParaRPr>
          </a:p>
        </p:txBody>
      </p:sp>
      <p:sp>
        <p:nvSpPr>
          <p:cNvPr id="10" name="object 10"/>
          <p:cNvSpPr txBox="1"/>
          <p:nvPr/>
        </p:nvSpPr>
        <p:spPr>
          <a:xfrm>
            <a:off x="10261733" y="5483251"/>
            <a:ext cx="823807"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VGG19</a:t>
            </a:r>
            <a:endParaRPr sz="1867">
              <a:latin typeface="Arial"/>
              <a:cs typeface="Arial"/>
            </a:endParaRPr>
          </a:p>
        </p:txBody>
      </p:sp>
      <p:sp>
        <p:nvSpPr>
          <p:cNvPr id="11" name="object 11"/>
          <p:cNvSpPr txBox="1"/>
          <p:nvPr/>
        </p:nvSpPr>
        <p:spPr>
          <a:xfrm>
            <a:off x="402167" y="2428075"/>
            <a:ext cx="5395805" cy="1892805"/>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0000FF"/>
                </a:solidFill>
                <a:latin typeface="Arial"/>
                <a:cs typeface="Arial"/>
              </a:rPr>
              <a:t>Stack of three 3x3 </a:t>
            </a:r>
            <a:r>
              <a:rPr sz="2400" dirty="0">
                <a:solidFill>
                  <a:srgbClr val="0000FF"/>
                </a:solidFill>
                <a:latin typeface="Arial"/>
                <a:cs typeface="Arial"/>
              </a:rPr>
              <a:t>conv </a:t>
            </a:r>
            <a:r>
              <a:rPr sz="2400" spc="-7" dirty="0">
                <a:solidFill>
                  <a:srgbClr val="0000FF"/>
                </a:solidFill>
                <a:latin typeface="Arial"/>
                <a:cs typeface="Arial"/>
              </a:rPr>
              <a:t>(stride 1) layers  has </a:t>
            </a:r>
            <a:r>
              <a:rPr sz="2400" dirty="0">
                <a:solidFill>
                  <a:srgbClr val="0000FF"/>
                </a:solidFill>
                <a:latin typeface="Arial"/>
                <a:cs typeface="Arial"/>
              </a:rPr>
              <a:t>same </a:t>
            </a:r>
            <a:r>
              <a:rPr sz="2400" b="1" spc="-7" dirty="0">
                <a:solidFill>
                  <a:srgbClr val="0000FF"/>
                </a:solidFill>
                <a:latin typeface="Arial"/>
                <a:cs typeface="Arial"/>
              </a:rPr>
              <a:t>effective receptive field </a:t>
            </a:r>
            <a:r>
              <a:rPr sz="2400" spc="-7" dirty="0">
                <a:solidFill>
                  <a:srgbClr val="0000FF"/>
                </a:solidFill>
                <a:latin typeface="Arial"/>
                <a:cs typeface="Arial"/>
              </a:rPr>
              <a:t>as  one 7x7 </a:t>
            </a:r>
            <a:r>
              <a:rPr sz="2400" dirty="0">
                <a:solidFill>
                  <a:srgbClr val="0000FF"/>
                </a:solidFill>
                <a:latin typeface="Arial"/>
                <a:cs typeface="Arial"/>
              </a:rPr>
              <a:t>conv</a:t>
            </a:r>
            <a:r>
              <a:rPr sz="2400" spc="-20" dirty="0">
                <a:solidFill>
                  <a:srgbClr val="0000FF"/>
                </a:solidFill>
                <a:latin typeface="Arial"/>
                <a:cs typeface="Arial"/>
              </a:rPr>
              <a:t> </a:t>
            </a:r>
            <a:r>
              <a:rPr sz="2400" spc="-7" dirty="0">
                <a:solidFill>
                  <a:srgbClr val="0000FF"/>
                </a:solidFill>
                <a:latin typeface="Arial"/>
                <a:cs typeface="Arial"/>
              </a:rPr>
              <a:t>layer</a:t>
            </a:r>
            <a:endParaRPr sz="2400">
              <a:latin typeface="Arial"/>
              <a:cs typeface="Arial"/>
            </a:endParaRPr>
          </a:p>
          <a:p>
            <a:pPr>
              <a:spcBef>
                <a:spcPts val="7"/>
              </a:spcBef>
            </a:pPr>
            <a:endParaRPr sz="2533">
              <a:latin typeface="Times New Roman"/>
              <a:cs typeface="Times New Roman"/>
            </a:endParaRPr>
          </a:p>
          <a:p>
            <a:pPr marL="16933"/>
            <a:r>
              <a:rPr sz="2400" spc="-7" dirty="0">
                <a:solidFill>
                  <a:srgbClr val="0000FF"/>
                </a:solidFill>
                <a:latin typeface="Arial"/>
                <a:cs typeface="Arial"/>
              </a:rPr>
              <a:t>But deeper, more</a:t>
            </a:r>
            <a:r>
              <a:rPr sz="2400" spc="-40" dirty="0">
                <a:solidFill>
                  <a:srgbClr val="0000FF"/>
                </a:solidFill>
                <a:latin typeface="Arial"/>
                <a:cs typeface="Arial"/>
              </a:rPr>
              <a:t> </a:t>
            </a:r>
            <a:r>
              <a:rPr sz="2400" spc="-7" dirty="0">
                <a:solidFill>
                  <a:srgbClr val="0000FF"/>
                </a:solidFill>
                <a:latin typeface="Arial"/>
                <a:cs typeface="Arial"/>
              </a:rPr>
              <a:t>non-linearities</a:t>
            </a:r>
            <a:endParaRPr sz="2400">
              <a:latin typeface="Arial"/>
              <a:cs typeface="Arial"/>
            </a:endParaRPr>
          </a:p>
        </p:txBody>
      </p:sp>
      <p:sp>
        <p:nvSpPr>
          <p:cNvPr id="12" name="object 12"/>
          <p:cNvSpPr txBox="1"/>
          <p:nvPr/>
        </p:nvSpPr>
        <p:spPr>
          <a:xfrm>
            <a:off x="4298637" y="4625173"/>
            <a:ext cx="480060" cy="263320"/>
          </a:xfrm>
          <a:prstGeom prst="rect">
            <a:avLst/>
          </a:prstGeom>
        </p:spPr>
        <p:txBody>
          <a:bodyPr vert="horz" wrap="square" lIns="0" tIns="16933" rIns="0" bIns="0" rtlCol="0">
            <a:spAutoFit/>
          </a:bodyPr>
          <a:lstStyle/>
          <a:p>
            <a:pPr marL="16933">
              <a:spcBef>
                <a:spcPts val="133"/>
              </a:spcBef>
              <a:tabLst>
                <a:tab pos="349665" algn="l"/>
              </a:tabLst>
            </a:pPr>
            <a:r>
              <a:rPr sz="1600" dirty="0">
                <a:solidFill>
                  <a:srgbClr val="0000FF"/>
                </a:solidFill>
                <a:latin typeface="Arial"/>
                <a:cs typeface="Arial"/>
              </a:rPr>
              <a:t>2	2</a:t>
            </a:r>
            <a:endParaRPr sz="1600">
              <a:latin typeface="Arial"/>
              <a:cs typeface="Arial"/>
            </a:endParaRPr>
          </a:p>
        </p:txBody>
      </p:sp>
      <p:sp>
        <p:nvSpPr>
          <p:cNvPr id="13" name="object 13"/>
          <p:cNvSpPr txBox="1"/>
          <p:nvPr/>
        </p:nvSpPr>
        <p:spPr>
          <a:xfrm>
            <a:off x="402168" y="4637874"/>
            <a:ext cx="4952153" cy="737424"/>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0000FF"/>
                </a:solidFill>
                <a:latin typeface="Arial"/>
                <a:cs typeface="Arial"/>
              </a:rPr>
              <a:t>And fewer parameters: </a:t>
            </a:r>
            <a:r>
              <a:rPr sz="2400" dirty="0">
                <a:solidFill>
                  <a:srgbClr val="0000FF"/>
                </a:solidFill>
                <a:latin typeface="Arial"/>
                <a:cs typeface="Arial"/>
              </a:rPr>
              <a:t>3 * </a:t>
            </a:r>
            <a:r>
              <a:rPr sz="2400" spc="-7" dirty="0">
                <a:solidFill>
                  <a:srgbClr val="0000FF"/>
                </a:solidFill>
                <a:latin typeface="Arial"/>
                <a:cs typeface="Arial"/>
              </a:rPr>
              <a:t>(3 </a:t>
            </a:r>
            <a:r>
              <a:rPr sz="2400" dirty="0">
                <a:solidFill>
                  <a:srgbClr val="0000FF"/>
                </a:solidFill>
                <a:latin typeface="Arial"/>
                <a:cs typeface="Arial"/>
              </a:rPr>
              <a:t>C ) vs.  7</a:t>
            </a:r>
            <a:r>
              <a:rPr sz="2400" baseline="30092" dirty="0">
                <a:solidFill>
                  <a:srgbClr val="0000FF"/>
                </a:solidFill>
                <a:latin typeface="Arial"/>
                <a:cs typeface="Arial"/>
              </a:rPr>
              <a:t>2</a:t>
            </a:r>
            <a:r>
              <a:rPr sz="2400" dirty="0">
                <a:solidFill>
                  <a:srgbClr val="0000FF"/>
                </a:solidFill>
                <a:latin typeface="Arial"/>
                <a:cs typeface="Arial"/>
              </a:rPr>
              <a:t>C</a:t>
            </a:r>
            <a:r>
              <a:rPr sz="2400" baseline="30092" dirty="0">
                <a:solidFill>
                  <a:srgbClr val="0000FF"/>
                </a:solidFill>
                <a:latin typeface="Arial"/>
                <a:cs typeface="Arial"/>
              </a:rPr>
              <a:t>2 </a:t>
            </a:r>
            <a:r>
              <a:rPr sz="2400" spc="-7" dirty="0">
                <a:solidFill>
                  <a:srgbClr val="0000FF"/>
                </a:solidFill>
                <a:latin typeface="Arial"/>
                <a:cs typeface="Arial"/>
              </a:rPr>
              <a:t>for </a:t>
            </a:r>
            <a:r>
              <a:rPr sz="2400" dirty="0">
                <a:solidFill>
                  <a:srgbClr val="0000FF"/>
                </a:solidFill>
                <a:latin typeface="Arial"/>
                <a:cs typeface="Arial"/>
              </a:rPr>
              <a:t>C channels </a:t>
            </a:r>
            <a:r>
              <a:rPr sz="2400" spc="-7" dirty="0">
                <a:solidFill>
                  <a:srgbClr val="0000FF"/>
                </a:solidFill>
                <a:latin typeface="Arial"/>
                <a:cs typeface="Arial"/>
              </a:rPr>
              <a:t>per</a:t>
            </a:r>
            <a:r>
              <a:rPr sz="2400" spc="-60" dirty="0">
                <a:solidFill>
                  <a:srgbClr val="0000FF"/>
                </a:solidFill>
                <a:latin typeface="Arial"/>
                <a:cs typeface="Arial"/>
              </a:rPr>
              <a:t> </a:t>
            </a:r>
            <a:r>
              <a:rPr sz="2400" spc="-7" dirty="0">
                <a:solidFill>
                  <a:srgbClr val="0000FF"/>
                </a:solidFill>
                <a:latin typeface="Arial"/>
                <a:cs typeface="Arial"/>
              </a:rPr>
              <a:t>layer</a:t>
            </a:r>
            <a:endParaRPr sz="24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97916"/>
            <a:ext cx="5529580" cy="718145"/>
          </a:xfrm>
          <a:prstGeom prst="rect">
            <a:avLst/>
          </a:prstGeom>
        </p:spPr>
        <p:txBody>
          <a:bodyPr vert="horz" wrap="square" lIns="0" tIns="101600" rIns="0" bIns="0" rtlCol="0">
            <a:spAutoFit/>
          </a:bodyPr>
          <a:lstStyle/>
          <a:p>
            <a:pPr marL="16933">
              <a:spcBef>
                <a:spcPts val="80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err="1">
                <a:solidFill>
                  <a:srgbClr val="000000"/>
                </a:solidFill>
              </a:rPr>
              <a:t>GoogLeNet</a:t>
            </a:r>
            <a:endParaRPr sz="4000" dirty="0"/>
          </a:p>
        </p:txBody>
      </p:sp>
      <p:sp>
        <p:nvSpPr>
          <p:cNvPr id="3" name="object 3"/>
          <p:cNvSpPr txBox="1"/>
          <p:nvPr/>
        </p:nvSpPr>
        <p:spPr>
          <a:xfrm>
            <a:off x="6866034" y="4195230"/>
            <a:ext cx="2093807" cy="345330"/>
          </a:xfrm>
          <a:prstGeom prst="rect">
            <a:avLst/>
          </a:prstGeom>
        </p:spPr>
        <p:txBody>
          <a:bodyPr vert="horz" wrap="square" lIns="0" tIns="16933" rIns="0" bIns="0" rtlCol="0">
            <a:spAutoFit/>
          </a:bodyPr>
          <a:lstStyle/>
          <a:p>
            <a:pPr marL="16933">
              <a:spcBef>
                <a:spcPts val="133"/>
              </a:spcBef>
            </a:pPr>
            <a:r>
              <a:rPr sz="2133" spc="-7" dirty="0">
                <a:latin typeface="Arial"/>
                <a:cs typeface="Arial"/>
              </a:rPr>
              <a:t>Inception</a:t>
            </a:r>
            <a:r>
              <a:rPr sz="2133" spc="-107" dirty="0">
                <a:latin typeface="Arial"/>
                <a:cs typeface="Arial"/>
              </a:rPr>
              <a:t> </a:t>
            </a:r>
            <a:r>
              <a:rPr sz="2133" spc="-7" dirty="0">
                <a:latin typeface="Arial"/>
                <a:cs typeface="Arial"/>
              </a:rPr>
              <a:t>module</a:t>
            </a:r>
            <a:endParaRPr sz="2133">
              <a:latin typeface="Arial"/>
              <a:cs typeface="Arial"/>
            </a:endParaRPr>
          </a:p>
        </p:txBody>
      </p:sp>
      <p:sp>
        <p:nvSpPr>
          <p:cNvPr id="4" name="object 4"/>
          <p:cNvSpPr txBox="1"/>
          <p:nvPr/>
        </p:nvSpPr>
        <p:spPr>
          <a:xfrm>
            <a:off x="459133" y="1512975"/>
            <a:ext cx="5029200" cy="737424"/>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FF0000"/>
                </a:solidFill>
                <a:latin typeface="Arial"/>
                <a:cs typeface="Arial"/>
              </a:rPr>
              <a:t>Deeper networks, with</a:t>
            </a:r>
            <a:r>
              <a:rPr sz="2400" spc="-113" dirty="0">
                <a:solidFill>
                  <a:srgbClr val="FF0000"/>
                </a:solidFill>
                <a:latin typeface="Arial"/>
                <a:cs typeface="Arial"/>
              </a:rPr>
              <a:t> </a:t>
            </a:r>
            <a:r>
              <a:rPr sz="2400" dirty="0">
                <a:solidFill>
                  <a:srgbClr val="FF0000"/>
                </a:solidFill>
                <a:latin typeface="Arial"/>
                <a:cs typeface="Arial"/>
              </a:rPr>
              <a:t>computational  </a:t>
            </a:r>
            <a:r>
              <a:rPr sz="2400" spc="-7" dirty="0">
                <a:solidFill>
                  <a:srgbClr val="FF0000"/>
                </a:solidFill>
                <a:latin typeface="Arial"/>
                <a:cs typeface="Arial"/>
              </a:rPr>
              <a:t>efficiency</a:t>
            </a:r>
            <a:endParaRPr sz="2400">
              <a:latin typeface="Arial"/>
              <a:cs typeface="Arial"/>
            </a:endParaRPr>
          </a:p>
        </p:txBody>
      </p:sp>
      <p:sp>
        <p:nvSpPr>
          <p:cNvPr id="5" name="object 5"/>
          <p:cNvSpPr txBox="1"/>
          <p:nvPr/>
        </p:nvSpPr>
        <p:spPr>
          <a:xfrm>
            <a:off x="662432" y="2617873"/>
            <a:ext cx="4737947" cy="2586648"/>
          </a:xfrm>
          <a:prstGeom prst="rect">
            <a:avLst/>
          </a:prstGeom>
        </p:spPr>
        <p:txBody>
          <a:bodyPr vert="horz" wrap="square" lIns="0" tIns="16933" rIns="0" bIns="0" rtlCol="0">
            <a:spAutoFit/>
          </a:bodyPr>
          <a:lstStyle/>
          <a:p>
            <a:pPr marL="422476" indent="-405543">
              <a:spcBef>
                <a:spcPts val="133"/>
              </a:spcBef>
              <a:buChar char="-"/>
              <a:tabLst>
                <a:tab pos="422476" algn="l"/>
                <a:tab pos="423323" algn="l"/>
              </a:tabLst>
            </a:pPr>
            <a:r>
              <a:rPr sz="2400" spc="-7" dirty="0">
                <a:solidFill>
                  <a:srgbClr val="0000FF"/>
                </a:solidFill>
                <a:latin typeface="Arial"/>
                <a:cs typeface="Arial"/>
              </a:rPr>
              <a:t>22</a:t>
            </a:r>
            <a:r>
              <a:rPr sz="2400" spc="-13" dirty="0">
                <a:solidFill>
                  <a:srgbClr val="0000FF"/>
                </a:solidFill>
                <a:latin typeface="Arial"/>
                <a:cs typeface="Arial"/>
              </a:rPr>
              <a:t> </a:t>
            </a:r>
            <a:r>
              <a:rPr sz="2400" spc="-7" dirty="0">
                <a:solidFill>
                  <a:srgbClr val="0000FF"/>
                </a:solidFill>
                <a:latin typeface="Arial"/>
                <a:cs typeface="Arial"/>
              </a:rPr>
              <a:t>layers</a:t>
            </a:r>
            <a:endParaRPr sz="2400">
              <a:latin typeface="Arial"/>
              <a:cs typeface="Arial"/>
            </a:endParaRPr>
          </a:p>
          <a:p>
            <a:pPr marL="422476" indent="-405543">
              <a:spcBef>
                <a:spcPts val="20"/>
              </a:spcBef>
              <a:buChar char="-"/>
              <a:tabLst>
                <a:tab pos="422476" algn="l"/>
                <a:tab pos="423323" algn="l"/>
              </a:tabLst>
            </a:pPr>
            <a:r>
              <a:rPr sz="2400" spc="-7" dirty="0">
                <a:solidFill>
                  <a:srgbClr val="0000FF"/>
                </a:solidFill>
                <a:latin typeface="Arial"/>
                <a:cs typeface="Arial"/>
              </a:rPr>
              <a:t>Efficient “Inception”</a:t>
            </a:r>
            <a:r>
              <a:rPr sz="2400" spc="-40" dirty="0">
                <a:solidFill>
                  <a:srgbClr val="0000FF"/>
                </a:solidFill>
                <a:latin typeface="Arial"/>
                <a:cs typeface="Arial"/>
              </a:rPr>
              <a:t> </a:t>
            </a:r>
            <a:r>
              <a:rPr sz="2400" spc="-7" dirty="0">
                <a:solidFill>
                  <a:srgbClr val="0000FF"/>
                </a:solidFill>
                <a:latin typeface="Arial"/>
                <a:cs typeface="Arial"/>
              </a:rPr>
              <a:t>module</a:t>
            </a:r>
            <a:endParaRPr sz="2400">
              <a:latin typeface="Arial"/>
              <a:cs typeface="Arial"/>
            </a:endParaRPr>
          </a:p>
          <a:p>
            <a:pPr marL="422476" indent="-405543">
              <a:spcBef>
                <a:spcPts val="20"/>
              </a:spcBef>
              <a:buChar char="-"/>
              <a:tabLst>
                <a:tab pos="422476" algn="l"/>
                <a:tab pos="423323" algn="l"/>
              </a:tabLst>
            </a:pPr>
            <a:r>
              <a:rPr sz="2400" spc="-7" dirty="0">
                <a:solidFill>
                  <a:srgbClr val="0000FF"/>
                </a:solidFill>
                <a:latin typeface="Arial"/>
                <a:cs typeface="Arial"/>
              </a:rPr>
              <a:t>No FC</a:t>
            </a:r>
            <a:r>
              <a:rPr sz="2400" spc="-20" dirty="0">
                <a:solidFill>
                  <a:srgbClr val="0000FF"/>
                </a:solidFill>
                <a:latin typeface="Arial"/>
                <a:cs typeface="Arial"/>
              </a:rPr>
              <a:t> </a:t>
            </a:r>
            <a:r>
              <a:rPr sz="2400" spc="-7" dirty="0">
                <a:solidFill>
                  <a:srgbClr val="0000FF"/>
                </a:solidFill>
                <a:latin typeface="Arial"/>
                <a:cs typeface="Arial"/>
              </a:rPr>
              <a:t>layers</a:t>
            </a:r>
            <a:endParaRPr sz="2400">
              <a:latin typeface="Arial"/>
              <a:cs typeface="Arial"/>
            </a:endParaRPr>
          </a:p>
          <a:p>
            <a:pPr marL="422476" indent="-405543">
              <a:spcBef>
                <a:spcPts val="20"/>
              </a:spcBef>
              <a:buChar char="-"/>
              <a:tabLst>
                <a:tab pos="422476" algn="l"/>
                <a:tab pos="423323" algn="l"/>
              </a:tabLst>
            </a:pPr>
            <a:r>
              <a:rPr sz="2400" spc="-7" dirty="0">
                <a:solidFill>
                  <a:srgbClr val="0000FF"/>
                </a:solidFill>
                <a:latin typeface="Arial"/>
                <a:cs typeface="Arial"/>
              </a:rPr>
              <a:t>Only </a:t>
            </a:r>
            <a:r>
              <a:rPr sz="2400" dirty="0">
                <a:solidFill>
                  <a:srgbClr val="0000FF"/>
                </a:solidFill>
                <a:latin typeface="Arial"/>
                <a:cs typeface="Arial"/>
              </a:rPr>
              <a:t>5 </a:t>
            </a:r>
            <a:r>
              <a:rPr sz="2400" spc="-7" dirty="0">
                <a:solidFill>
                  <a:srgbClr val="0000FF"/>
                </a:solidFill>
                <a:latin typeface="Arial"/>
                <a:cs typeface="Arial"/>
              </a:rPr>
              <a:t>million</a:t>
            </a:r>
            <a:r>
              <a:rPr sz="2400" spc="-47" dirty="0">
                <a:solidFill>
                  <a:srgbClr val="0000FF"/>
                </a:solidFill>
                <a:latin typeface="Arial"/>
                <a:cs typeface="Arial"/>
              </a:rPr>
              <a:t> </a:t>
            </a:r>
            <a:r>
              <a:rPr sz="2400" spc="-7" dirty="0">
                <a:solidFill>
                  <a:srgbClr val="0000FF"/>
                </a:solidFill>
                <a:latin typeface="Arial"/>
                <a:cs typeface="Arial"/>
              </a:rPr>
              <a:t>parameters!</a:t>
            </a:r>
            <a:endParaRPr sz="2400">
              <a:latin typeface="Arial"/>
              <a:cs typeface="Arial"/>
            </a:endParaRPr>
          </a:p>
          <a:p>
            <a:pPr marL="422476">
              <a:spcBef>
                <a:spcPts val="20"/>
              </a:spcBef>
            </a:pPr>
            <a:r>
              <a:rPr sz="2400" spc="-7" dirty="0">
                <a:solidFill>
                  <a:srgbClr val="0000FF"/>
                </a:solidFill>
                <a:latin typeface="Arial"/>
                <a:cs typeface="Arial"/>
              </a:rPr>
              <a:t>12x less than</a:t>
            </a:r>
            <a:r>
              <a:rPr sz="2400" spc="-27" dirty="0">
                <a:solidFill>
                  <a:srgbClr val="0000FF"/>
                </a:solidFill>
                <a:latin typeface="Arial"/>
                <a:cs typeface="Arial"/>
              </a:rPr>
              <a:t> </a:t>
            </a:r>
            <a:r>
              <a:rPr sz="2400" spc="-7" dirty="0">
                <a:solidFill>
                  <a:srgbClr val="0000FF"/>
                </a:solidFill>
                <a:latin typeface="Arial"/>
                <a:cs typeface="Arial"/>
              </a:rPr>
              <a:t>AlexNet</a:t>
            </a:r>
            <a:endParaRPr sz="2400">
              <a:latin typeface="Arial"/>
              <a:cs typeface="Arial"/>
            </a:endParaRPr>
          </a:p>
          <a:p>
            <a:pPr marL="422476" marR="6773" indent="-405543">
              <a:lnSpc>
                <a:spcPct val="100699"/>
              </a:lnSpc>
              <a:buChar char="-"/>
              <a:tabLst>
                <a:tab pos="422476" algn="l"/>
                <a:tab pos="423323" algn="l"/>
              </a:tabLst>
            </a:pPr>
            <a:r>
              <a:rPr sz="2400" spc="-7" dirty="0">
                <a:solidFill>
                  <a:srgbClr val="0000FF"/>
                </a:solidFill>
                <a:latin typeface="Arial"/>
                <a:cs typeface="Arial"/>
              </a:rPr>
              <a:t>ILSVRC’14 </a:t>
            </a:r>
            <a:r>
              <a:rPr sz="2400" dirty="0">
                <a:solidFill>
                  <a:srgbClr val="0000FF"/>
                </a:solidFill>
                <a:latin typeface="Arial"/>
                <a:cs typeface="Arial"/>
              </a:rPr>
              <a:t>classification</a:t>
            </a:r>
            <a:r>
              <a:rPr sz="2400" spc="-127" dirty="0">
                <a:solidFill>
                  <a:srgbClr val="0000FF"/>
                </a:solidFill>
                <a:latin typeface="Arial"/>
                <a:cs typeface="Arial"/>
              </a:rPr>
              <a:t> </a:t>
            </a:r>
            <a:r>
              <a:rPr sz="2400" spc="-7" dirty="0">
                <a:solidFill>
                  <a:srgbClr val="0000FF"/>
                </a:solidFill>
                <a:latin typeface="Arial"/>
                <a:cs typeface="Arial"/>
              </a:rPr>
              <a:t>winner  (6.7% top </a:t>
            </a:r>
            <a:r>
              <a:rPr sz="2400" dirty="0">
                <a:solidFill>
                  <a:srgbClr val="0000FF"/>
                </a:solidFill>
                <a:latin typeface="Arial"/>
                <a:cs typeface="Arial"/>
              </a:rPr>
              <a:t>5</a:t>
            </a:r>
            <a:r>
              <a:rPr sz="2400" spc="-27" dirty="0">
                <a:solidFill>
                  <a:srgbClr val="0000FF"/>
                </a:solidFill>
                <a:latin typeface="Arial"/>
                <a:cs typeface="Arial"/>
              </a:rPr>
              <a:t> </a:t>
            </a:r>
            <a:r>
              <a:rPr sz="2400" spc="-7" dirty="0">
                <a:solidFill>
                  <a:srgbClr val="0000FF"/>
                </a:solidFill>
                <a:latin typeface="Arial"/>
                <a:cs typeface="Arial"/>
              </a:rPr>
              <a:t>error)</a:t>
            </a:r>
            <a:endParaRPr sz="2400">
              <a:latin typeface="Arial"/>
              <a:cs typeface="Arial"/>
            </a:endParaRPr>
          </a:p>
        </p:txBody>
      </p:sp>
      <p:sp>
        <p:nvSpPr>
          <p:cNvPr id="6" name="object 6"/>
          <p:cNvSpPr/>
          <p:nvPr/>
        </p:nvSpPr>
        <p:spPr>
          <a:xfrm>
            <a:off x="5886833" y="2357934"/>
            <a:ext cx="3841435" cy="1813599"/>
          </a:xfrm>
          <a:prstGeom prst="rect">
            <a:avLst/>
          </a:prstGeom>
          <a:blipFill>
            <a:blip r:embed="rId2" cstate="print"/>
            <a:stretch>
              <a:fillRect/>
            </a:stretch>
          </a:blipFill>
        </p:spPr>
        <p:txBody>
          <a:bodyPr wrap="square" lIns="0" tIns="0" rIns="0" bIns="0" rtlCol="0"/>
          <a:lstStyle/>
          <a:p>
            <a:endParaRPr sz="2400"/>
          </a:p>
        </p:txBody>
      </p:sp>
      <p:sp>
        <p:nvSpPr>
          <p:cNvPr id="7" name="object 7"/>
          <p:cNvSpPr/>
          <p:nvPr/>
        </p:nvSpPr>
        <p:spPr>
          <a:xfrm>
            <a:off x="9811067" y="268757"/>
            <a:ext cx="1856699" cy="5753961"/>
          </a:xfrm>
          <a:prstGeom prst="rect">
            <a:avLst/>
          </a:prstGeom>
          <a:blipFill>
            <a:blip r:embed="rId3" cstate="print"/>
            <a:stretch>
              <a:fillRect/>
            </a:stretch>
          </a:blipFill>
        </p:spPr>
        <p:txBody>
          <a:bodyPr wrap="square" lIns="0" tIns="0" rIns="0" bIns="0" rtlCol="0"/>
          <a:lstStyle/>
          <a:p>
            <a:endParaRPr sz="2400"/>
          </a:p>
        </p:txBody>
      </p:sp>
      <p:sp>
        <p:nvSpPr>
          <p:cNvPr id="8" name="object 8"/>
          <p:cNvSpPr txBox="1"/>
          <p:nvPr/>
        </p:nvSpPr>
        <p:spPr>
          <a:xfrm>
            <a:off x="210568" y="6290133"/>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a:t>
            </a:r>
            <a:r>
              <a:rPr sz="2400" spc="-13" dirty="0">
                <a:solidFill>
                  <a:srgbClr val="FFFFFF"/>
                </a:solidFill>
                <a:latin typeface="Arial"/>
                <a:cs typeface="Arial"/>
              </a:rPr>
              <a:t> </a:t>
            </a:r>
            <a:r>
              <a:rPr sz="2400" spc="-7" dirty="0">
                <a:solidFill>
                  <a:srgbClr val="FFFFFF"/>
                </a:solidFill>
                <a:latin typeface="Arial"/>
                <a:cs typeface="Arial"/>
              </a:rPr>
              <a:t>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a:t>
            </a:r>
            <a:r>
              <a:rPr sz="4000" spc="-9" baseline="-4166" dirty="0">
                <a:solidFill>
                  <a:srgbClr val="FFFFFF"/>
                </a:solidFill>
                <a:latin typeface="Arial"/>
                <a:cs typeface="Arial"/>
              </a:rPr>
              <a:t>May 2,</a:t>
            </a:r>
            <a:r>
              <a:rPr sz="4000" spc="-189"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a:latin typeface="Arial"/>
              <a:cs typeface="Arial"/>
            </a:endParaRPr>
          </a:p>
        </p:txBody>
      </p:sp>
      <p:sp>
        <p:nvSpPr>
          <p:cNvPr id="9" name="object 9"/>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6933">
              <a:lnSpc>
                <a:spcPts val="3173"/>
              </a:lnSpc>
            </a:pPr>
            <a:r>
              <a:rPr sz="4000" spc="-9" baseline="1388" dirty="0"/>
              <a:t>Lecture </a:t>
            </a:r>
            <a:r>
              <a:rPr sz="4000" baseline="1388" dirty="0"/>
              <a:t>9 -</a:t>
            </a:r>
            <a:r>
              <a:rPr sz="4000" spc="-369" baseline="1388" dirty="0"/>
              <a:t> </a:t>
            </a:r>
            <a:fld id="{81D60167-4931-47E6-BA6A-407CBD079E47}" type="slidenum">
              <a:rPr sz="2667" dirty="0"/>
              <a:pPr marL="16933">
                <a:lnSpc>
                  <a:spcPts val="3173"/>
                </a:lnSpc>
              </a:pPr>
              <a:t>11</a:t>
            </a:fld>
            <a:endParaRPr sz="2667"/>
          </a:p>
        </p:txBody>
      </p:sp>
      <p:sp>
        <p:nvSpPr>
          <p:cNvPr id="10" name="object 10"/>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6933">
              <a:lnSpc>
                <a:spcPts val="3080"/>
              </a:lnSpc>
            </a:pPr>
            <a:r>
              <a:rPr spc="-7" dirty="0"/>
              <a:t>May 2,</a:t>
            </a:r>
            <a:r>
              <a:rPr spc="-113" dirty="0"/>
              <a:t> </a:t>
            </a:r>
            <a:r>
              <a:rPr spc="-7" dirty="0"/>
              <a:t>2017</a:t>
            </a:r>
          </a:p>
        </p:txBody>
      </p:sp>
      <p:sp>
        <p:nvSpPr>
          <p:cNvPr id="11" name="object 11"/>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6933">
              <a:lnSpc>
                <a:spcPts val="2787"/>
              </a:lnSpc>
            </a:pPr>
            <a:r>
              <a:rPr spc="-7" dirty="0"/>
              <a:t>Fei-Fei Li </a:t>
            </a:r>
            <a:r>
              <a:rPr dirty="0"/>
              <a:t>&amp; Justin Johnson &amp; </a:t>
            </a:r>
            <a:r>
              <a:rPr spc="-7" dirty="0"/>
              <a:t>Serena</a:t>
            </a:r>
            <a:r>
              <a:rPr spc="-167" dirty="0"/>
              <a:t> </a:t>
            </a:r>
            <a:r>
              <a:rPr spc="-7" dirty="0"/>
              <a:t>Yeung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182780"/>
            <a:ext cx="6300047" cy="632651"/>
          </a:xfrm>
          <a:prstGeom prst="rect">
            <a:avLst/>
          </a:prstGeom>
        </p:spPr>
        <p:txBody>
          <a:bodyPr vert="horz" wrap="square" lIns="0" tIns="16933" rIns="0" bIns="0" rtlCol="0">
            <a:spAutoFit/>
          </a:bodyPr>
          <a:lstStyle/>
          <a:p>
            <a:pPr marL="16933">
              <a:spcBef>
                <a:spcPts val="133"/>
              </a:spcBef>
            </a:pPr>
            <a:r>
              <a:rPr sz="4000" spc="-7" dirty="0">
                <a:solidFill>
                  <a:srgbClr val="000000"/>
                </a:solidFill>
              </a:rPr>
              <a:t>Reminder: 1x1</a:t>
            </a:r>
            <a:r>
              <a:rPr sz="4000" spc="-120" dirty="0">
                <a:solidFill>
                  <a:srgbClr val="000000"/>
                </a:solidFill>
              </a:rPr>
              <a:t> </a:t>
            </a:r>
            <a:r>
              <a:rPr sz="4000" dirty="0">
                <a:solidFill>
                  <a:srgbClr val="000000"/>
                </a:solidFill>
              </a:rPr>
              <a:t>convolutions</a:t>
            </a:r>
            <a:endParaRPr sz="4000"/>
          </a:p>
        </p:txBody>
      </p:sp>
      <p:sp>
        <p:nvSpPr>
          <p:cNvPr id="3" name="object 3"/>
          <p:cNvSpPr/>
          <p:nvPr/>
        </p:nvSpPr>
        <p:spPr>
          <a:xfrm>
            <a:off x="691901" y="2397825"/>
            <a:ext cx="1316567" cy="2672080"/>
          </a:xfrm>
          <a:custGeom>
            <a:avLst/>
            <a:gdLst/>
            <a:ahLst/>
            <a:cxnLst/>
            <a:rect l="l" t="t" r="r" b="b"/>
            <a:pathLst>
              <a:path w="987425" h="2004060">
                <a:moveTo>
                  <a:pt x="0" y="0"/>
                </a:moveTo>
                <a:lnTo>
                  <a:pt x="987355" y="0"/>
                </a:lnTo>
                <a:lnTo>
                  <a:pt x="987355" y="2004055"/>
                </a:lnTo>
                <a:lnTo>
                  <a:pt x="0" y="2004055"/>
                </a:lnTo>
                <a:lnTo>
                  <a:pt x="0" y="0"/>
                </a:lnTo>
                <a:close/>
              </a:path>
            </a:pathLst>
          </a:custGeom>
          <a:solidFill>
            <a:srgbClr val="C9DAF7">
              <a:alpha val="42689"/>
            </a:srgbClr>
          </a:solidFill>
        </p:spPr>
        <p:txBody>
          <a:bodyPr wrap="square" lIns="0" tIns="0" rIns="0" bIns="0" rtlCol="0"/>
          <a:lstStyle/>
          <a:p>
            <a:endParaRPr sz="2400"/>
          </a:p>
        </p:txBody>
      </p:sp>
      <p:sp>
        <p:nvSpPr>
          <p:cNvPr id="4" name="object 4"/>
          <p:cNvSpPr/>
          <p:nvPr/>
        </p:nvSpPr>
        <p:spPr>
          <a:xfrm>
            <a:off x="2008374" y="1466301"/>
            <a:ext cx="932180" cy="3604260"/>
          </a:xfrm>
          <a:custGeom>
            <a:avLst/>
            <a:gdLst/>
            <a:ahLst/>
            <a:cxnLst/>
            <a:rect l="l" t="t" r="r" b="b"/>
            <a:pathLst>
              <a:path w="699135" h="2703195">
                <a:moveTo>
                  <a:pt x="0" y="2702699"/>
                </a:moveTo>
                <a:lnTo>
                  <a:pt x="0" y="698644"/>
                </a:lnTo>
                <a:lnTo>
                  <a:pt x="698644" y="0"/>
                </a:lnTo>
                <a:lnTo>
                  <a:pt x="698644" y="2004055"/>
                </a:lnTo>
                <a:lnTo>
                  <a:pt x="0" y="2702699"/>
                </a:lnTo>
                <a:close/>
              </a:path>
            </a:pathLst>
          </a:custGeom>
          <a:solidFill>
            <a:srgbClr val="A0AEC6">
              <a:alpha val="42689"/>
            </a:srgbClr>
          </a:solidFill>
        </p:spPr>
        <p:txBody>
          <a:bodyPr wrap="square" lIns="0" tIns="0" rIns="0" bIns="0" rtlCol="0"/>
          <a:lstStyle/>
          <a:p>
            <a:endParaRPr sz="2400"/>
          </a:p>
        </p:txBody>
      </p:sp>
      <p:sp>
        <p:nvSpPr>
          <p:cNvPr id="5" name="object 5"/>
          <p:cNvSpPr/>
          <p:nvPr/>
        </p:nvSpPr>
        <p:spPr>
          <a:xfrm>
            <a:off x="691900" y="1466301"/>
            <a:ext cx="2248747" cy="932180"/>
          </a:xfrm>
          <a:custGeom>
            <a:avLst/>
            <a:gdLst/>
            <a:ahLst/>
            <a:cxnLst/>
            <a:rect l="l" t="t" r="r" b="b"/>
            <a:pathLst>
              <a:path w="1686560" h="699135">
                <a:moveTo>
                  <a:pt x="987355" y="698644"/>
                </a:moveTo>
                <a:lnTo>
                  <a:pt x="0" y="698644"/>
                </a:lnTo>
                <a:lnTo>
                  <a:pt x="698644" y="0"/>
                </a:lnTo>
                <a:lnTo>
                  <a:pt x="1685999" y="0"/>
                </a:lnTo>
                <a:lnTo>
                  <a:pt x="987355" y="698644"/>
                </a:lnTo>
                <a:close/>
              </a:path>
            </a:pathLst>
          </a:custGeom>
          <a:solidFill>
            <a:srgbClr val="D3E1F9">
              <a:alpha val="42689"/>
            </a:srgbClr>
          </a:solidFill>
        </p:spPr>
        <p:txBody>
          <a:bodyPr wrap="square" lIns="0" tIns="0" rIns="0" bIns="0" rtlCol="0"/>
          <a:lstStyle/>
          <a:p>
            <a:endParaRPr sz="2400"/>
          </a:p>
        </p:txBody>
      </p:sp>
      <p:sp>
        <p:nvSpPr>
          <p:cNvPr id="6" name="object 6"/>
          <p:cNvSpPr/>
          <p:nvPr/>
        </p:nvSpPr>
        <p:spPr>
          <a:xfrm>
            <a:off x="691900" y="1466301"/>
            <a:ext cx="2248747" cy="3604260"/>
          </a:xfrm>
          <a:custGeom>
            <a:avLst/>
            <a:gdLst/>
            <a:ahLst/>
            <a:cxnLst/>
            <a:rect l="l" t="t" r="r" b="b"/>
            <a:pathLst>
              <a:path w="1686560" h="2703195">
                <a:moveTo>
                  <a:pt x="0" y="698644"/>
                </a:moveTo>
                <a:lnTo>
                  <a:pt x="698644" y="0"/>
                </a:lnTo>
                <a:lnTo>
                  <a:pt x="1685999" y="0"/>
                </a:lnTo>
                <a:lnTo>
                  <a:pt x="1685999" y="2004055"/>
                </a:lnTo>
                <a:lnTo>
                  <a:pt x="987355" y="2702699"/>
                </a:lnTo>
                <a:lnTo>
                  <a:pt x="0" y="2702699"/>
                </a:lnTo>
                <a:lnTo>
                  <a:pt x="0" y="698644"/>
                </a:lnTo>
                <a:close/>
              </a:path>
            </a:pathLst>
          </a:custGeom>
          <a:ln w="19049">
            <a:solidFill>
              <a:srgbClr val="000000"/>
            </a:solidFill>
          </a:ln>
        </p:spPr>
        <p:txBody>
          <a:bodyPr wrap="square" lIns="0" tIns="0" rIns="0" bIns="0" rtlCol="0"/>
          <a:lstStyle/>
          <a:p>
            <a:endParaRPr sz="2400"/>
          </a:p>
        </p:txBody>
      </p:sp>
      <p:sp>
        <p:nvSpPr>
          <p:cNvPr id="7" name="object 7"/>
          <p:cNvSpPr/>
          <p:nvPr/>
        </p:nvSpPr>
        <p:spPr>
          <a:xfrm>
            <a:off x="691900" y="1466301"/>
            <a:ext cx="2248747" cy="932180"/>
          </a:xfrm>
          <a:custGeom>
            <a:avLst/>
            <a:gdLst/>
            <a:ahLst/>
            <a:cxnLst/>
            <a:rect l="l" t="t" r="r" b="b"/>
            <a:pathLst>
              <a:path w="1686560" h="699135">
                <a:moveTo>
                  <a:pt x="0" y="698644"/>
                </a:moveTo>
                <a:lnTo>
                  <a:pt x="987355" y="698644"/>
                </a:lnTo>
                <a:lnTo>
                  <a:pt x="1685999" y="0"/>
                </a:lnTo>
              </a:path>
            </a:pathLst>
          </a:custGeom>
          <a:ln w="19049">
            <a:solidFill>
              <a:srgbClr val="000000"/>
            </a:solidFill>
          </a:ln>
        </p:spPr>
        <p:txBody>
          <a:bodyPr wrap="square" lIns="0" tIns="0" rIns="0" bIns="0" rtlCol="0"/>
          <a:lstStyle/>
          <a:p>
            <a:endParaRPr sz="2400"/>
          </a:p>
        </p:txBody>
      </p:sp>
      <p:sp>
        <p:nvSpPr>
          <p:cNvPr id="8" name="object 8"/>
          <p:cNvSpPr/>
          <p:nvPr/>
        </p:nvSpPr>
        <p:spPr>
          <a:xfrm>
            <a:off x="2008373" y="2397825"/>
            <a:ext cx="0" cy="2672080"/>
          </a:xfrm>
          <a:custGeom>
            <a:avLst/>
            <a:gdLst/>
            <a:ahLst/>
            <a:cxnLst/>
            <a:rect l="l" t="t" r="r" b="b"/>
            <a:pathLst>
              <a:path h="2004060">
                <a:moveTo>
                  <a:pt x="0" y="0"/>
                </a:moveTo>
                <a:lnTo>
                  <a:pt x="0" y="2004055"/>
                </a:lnTo>
              </a:path>
            </a:pathLst>
          </a:custGeom>
          <a:ln w="19049">
            <a:solidFill>
              <a:srgbClr val="000000"/>
            </a:solidFill>
          </a:ln>
        </p:spPr>
        <p:txBody>
          <a:bodyPr wrap="square" lIns="0" tIns="0" rIns="0" bIns="0" rtlCol="0"/>
          <a:lstStyle/>
          <a:p>
            <a:endParaRPr sz="2400"/>
          </a:p>
        </p:txBody>
      </p:sp>
      <p:sp>
        <p:nvSpPr>
          <p:cNvPr id="9" name="object 9"/>
          <p:cNvSpPr txBox="1"/>
          <p:nvPr/>
        </p:nvSpPr>
        <p:spPr>
          <a:xfrm>
            <a:off x="1128266" y="5107108"/>
            <a:ext cx="373380" cy="386430"/>
          </a:xfrm>
          <a:prstGeom prst="rect">
            <a:avLst/>
          </a:prstGeom>
        </p:spPr>
        <p:txBody>
          <a:bodyPr vert="horz" wrap="square" lIns="0" tIns="16933" rIns="0" bIns="0" rtlCol="0">
            <a:spAutoFit/>
          </a:bodyPr>
          <a:lstStyle/>
          <a:p>
            <a:pPr marL="16933">
              <a:spcBef>
                <a:spcPts val="133"/>
              </a:spcBef>
            </a:pPr>
            <a:r>
              <a:rPr sz="2400" spc="-7" dirty="0">
                <a:solidFill>
                  <a:srgbClr val="0000FF"/>
                </a:solidFill>
                <a:latin typeface="Arial"/>
                <a:cs typeface="Arial"/>
              </a:rPr>
              <a:t>64</a:t>
            </a:r>
            <a:endParaRPr sz="2400">
              <a:latin typeface="Arial"/>
              <a:cs typeface="Arial"/>
            </a:endParaRPr>
          </a:p>
        </p:txBody>
      </p:sp>
      <p:sp>
        <p:nvSpPr>
          <p:cNvPr id="10" name="object 10"/>
          <p:cNvSpPr txBox="1"/>
          <p:nvPr/>
        </p:nvSpPr>
        <p:spPr>
          <a:xfrm>
            <a:off x="2506701" y="4588275"/>
            <a:ext cx="373380"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56</a:t>
            </a:r>
            <a:endParaRPr sz="2400">
              <a:latin typeface="Arial"/>
              <a:cs typeface="Arial"/>
            </a:endParaRPr>
          </a:p>
        </p:txBody>
      </p:sp>
      <p:sp>
        <p:nvSpPr>
          <p:cNvPr id="11" name="object 11"/>
          <p:cNvSpPr txBox="1"/>
          <p:nvPr/>
        </p:nvSpPr>
        <p:spPr>
          <a:xfrm>
            <a:off x="3044334" y="2673724"/>
            <a:ext cx="373380"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56</a:t>
            </a:r>
            <a:endParaRPr sz="2400">
              <a:latin typeface="Arial"/>
              <a:cs typeface="Arial"/>
            </a:endParaRPr>
          </a:p>
        </p:txBody>
      </p:sp>
      <p:sp>
        <p:nvSpPr>
          <p:cNvPr id="12" name="object 12"/>
          <p:cNvSpPr/>
          <p:nvPr/>
        </p:nvSpPr>
        <p:spPr>
          <a:xfrm>
            <a:off x="4509365" y="3304500"/>
            <a:ext cx="1999827" cy="0"/>
          </a:xfrm>
          <a:custGeom>
            <a:avLst/>
            <a:gdLst/>
            <a:ahLst/>
            <a:cxnLst/>
            <a:rect l="l" t="t" r="r" b="b"/>
            <a:pathLst>
              <a:path w="1499870">
                <a:moveTo>
                  <a:pt x="0" y="0"/>
                </a:moveTo>
                <a:lnTo>
                  <a:pt x="1499549" y="0"/>
                </a:lnTo>
              </a:path>
            </a:pathLst>
          </a:custGeom>
          <a:ln w="9524">
            <a:solidFill>
              <a:srgbClr val="000000"/>
            </a:solidFill>
          </a:ln>
        </p:spPr>
        <p:txBody>
          <a:bodyPr wrap="square" lIns="0" tIns="0" rIns="0" bIns="0" rtlCol="0"/>
          <a:lstStyle/>
          <a:p>
            <a:endParaRPr sz="2400"/>
          </a:p>
        </p:txBody>
      </p:sp>
      <p:sp>
        <p:nvSpPr>
          <p:cNvPr id="13" name="object 13"/>
          <p:cNvSpPr/>
          <p:nvPr/>
        </p:nvSpPr>
        <p:spPr>
          <a:xfrm>
            <a:off x="6508766" y="3283523"/>
            <a:ext cx="58420" cy="42333"/>
          </a:xfrm>
          <a:custGeom>
            <a:avLst/>
            <a:gdLst/>
            <a:ahLst/>
            <a:cxnLst/>
            <a:rect l="l" t="t" r="r" b="b"/>
            <a:pathLst>
              <a:path w="43814" h="31750">
                <a:moveTo>
                  <a:pt x="0" y="31465"/>
                </a:moveTo>
                <a:lnTo>
                  <a:pt x="0" y="0"/>
                </a:lnTo>
                <a:lnTo>
                  <a:pt x="43225" y="15732"/>
                </a:lnTo>
                <a:lnTo>
                  <a:pt x="0" y="31465"/>
                </a:lnTo>
                <a:close/>
              </a:path>
            </a:pathLst>
          </a:custGeom>
          <a:solidFill>
            <a:srgbClr val="000000"/>
          </a:solidFill>
        </p:spPr>
        <p:txBody>
          <a:bodyPr wrap="square" lIns="0" tIns="0" rIns="0" bIns="0" rtlCol="0"/>
          <a:lstStyle/>
          <a:p>
            <a:endParaRPr sz="2400"/>
          </a:p>
        </p:txBody>
      </p:sp>
      <p:sp>
        <p:nvSpPr>
          <p:cNvPr id="14" name="object 14"/>
          <p:cNvSpPr/>
          <p:nvPr/>
        </p:nvSpPr>
        <p:spPr>
          <a:xfrm>
            <a:off x="6508766" y="3283523"/>
            <a:ext cx="58420" cy="42333"/>
          </a:xfrm>
          <a:custGeom>
            <a:avLst/>
            <a:gdLst/>
            <a:ahLst/>
            <a:cxnLst/>
            <a:rect l="l" t="t" r="r" b="b"/>
            <a:pathLst>
              <a:path w="43814" h="31750">
                <a:moveTo>
                  <a:pt x="0" y="31465"/>
                </a:moveTo>
                <a:lnTo>
                  <a:pt x="43225" y="15732"/>
                </a:lnTo>
                <a:lnTo>
                  <a:pt x="0" y="0"/>
                </a:lnTo>
                <a:lnTo>
                  <a:pt x="0" y="31465"/>
                </a:lnTo>
                <a:close/>
              </a:path>
            </a:pathLst>
          </a:custGeom>
          <a:ln w="9524">
            <a:solidFill>
              <a:srgbClr val="000000"/>
            </a:solidFill>
          </a:ln>
        </p:spPr>
        <p:txBody>
          <a:bodyPr wrap="square" lIns="0" tIns="0" rIns="0" bIns="0" rtlCol="0"/>
          <a:lstStyle/>
          <a:p>
            <a:endParaRPr sz="2400"/>
          </a:p>
        </p:txBody>
      </p:sp>
      <p:sp>
        <p:nvSpPr>
          <p:cNvPr id="15" name="object 15"/>
          <p:cNvSpPr txBox="1"/>
          <p:nvPr/>
        </p:nvSpPr>
        <p:spPr>
          <a:xfrm>
            <a:off x="4678332" y="2368942"/>
            <a:ext cx="1810173" cy="755762"/>
          </a:xfrm>
          <a:prstGeom prst="rect">
            <a:avLst/>
          </a:prstGeom>
        </p:spPr>
        <p:txBody>
          <a:bodyPr vert="horz" wrap="square" lIns="0" tIns="16933" rIns="0" bIns="0" rtlCol="0">
            <a:spAutoFit/>
          </a:bodyPr>
          <a:lstStyle/>
          <a:p>
            <a:pPr marL="16933">
              <a:spcBef>
                <a:spcPts val="133"/>
              </a:spcBef>
            </a:pPr>
            <a:r>
              <a:rPr sz="2400" spc="-7" dirty="0">
                <a:latin typeface="Arial"/>
                <a:cs typeface="Arial"/>
              </a:rPr>
              <a:t>1x1</a:t>
            </a:r>
            <a:r>
              <a:rPr sz="2400" spc="-33" dirty="0">
                <a:latin typeface="Arial"/>
                <a:cs typeface="Arial"/>
              </a:rPr>
              <a:t> </a:t>
            </a:r>
            <a:r>
              <a:rPr sz="2400" spc="-7" dirty="0">
                <a:latin typeface="Arial"/>
                <a:cs typeface="Arial"/>
              </a:rPr>
              <a:t>CONV</a:t>
            </a:r>
            <a:endParaRPr sz="2400">
              <a:latin typeface="Arial"/>
              <a:cs typeface="Arial"/>
            </a:endParaRPr>
          </a:p>
          <a:p>
            <a:pPr marL="16933">
              <a:spcBef>
                <a:spcPts val="20"/>
              </a:spcBef>
            </a:pPr>
            <a:r>
              <a:rPr sz="2400" spc="-7" dirty="0">
                <a:latin typeface="Arial"/>
                <a:cs typeface="Arial"/>
              </a:rPr>
              <a:t>with 32</a:t>
            </a:r>
            <a:r>
              <a:rPr sz="2400" spc="-113" dirty="0">
                <a:latin typeface="Arial"/>
                <a:cs typeface="Arial"/>
              </a:rPr>
              <a:t> </a:t>
            </a:r>
            <a:r>
              <a:rPr sz="2400" spc="-7" dirty="0">
                <a:latin typeface="Arial"/>
                <a:cs typeface="Arial"/>
              </a:rPr>
              <a:t>filters</a:t>
            </a:r>
            <a:endParaRPr sz="2400">
              <a:latin typeface="Arial"/>
              <a:cs typeface="Arial"/>
            </a:endParaRPr>
          </a:p>
        </p:txBody>
      </p:sp>
      <p:sp>
        <p:nvSpPr>
          <p:cNvPr id="16" name="object 16"/>
          <p:cNvSpPr/>
          <p:nvPr/>
        </p:nvSpPr>
        <p:spPr>
          <a:xfrm>
            <a:off x="7587599" y="2228378"/>
            <a:ext cx="770467" cy="2842260"/>
          </a:xfrm>
          <a:custGeom>
            <a:avLst/>
            <a:gdLst/>
            <a:ahLst/>
            <a:cxnLst/>
            <a:rect l="l" t="t" r="r" b="b"/>
            <a:pathLst>
              <a:path w="577850" h="2131695">
                <a:moveTo>
                  <a:pt x="0" y="0"/>
                </a:moveTo>
                <a:lnTo>
                  <a:pt x="577741" y="0"/>
                </a:lnTo>
                <a:lnTo>
                  <a:pt x="577741" y="2131141"/>
                </a:lnTo>
                <a:lnTo>
                  <a:pt x="0" y="2131141"/>
                </a:lnTo>
                <a:lnTo>
                  <a:pt x="0" y="0"/>
                </a:lnTo>
                <a:close/>
              </a:path>
            </a:pathLst>
          </a:custGeom>
          <a:solidFill>
            <a:srgbClr val="C9DAF7">
              <a:alpha val="42689"/>
            </a:srgbClr>
          </a:solidFill>
        </p:spPr>
        <p:txBody>
          <a:bodyPr wrap="square" lIns="0" tIns="0" rIns="0" bIns="0" rtlCol="0"/>
          <a:lstStyle/>
          <a:p>
            <a:endParaRPr sz="2400"/>
          </a:p>
        </p:txBody>
      </p:sp>
      <p:sp>
        <p:nvSpPr>
          <p:cNvPr id="17" name="object 17"/>
          <p:cNvSpPr/>
          <p:nvPr/>
        </p:nvSpPr>
        <p:spPr>
          <a:xfrm>
            <a:off x="8357922" y="1466301"/>
            <a:ext cx="762847" cy="3604260"/>
          </a:xfrm>
          <a:custGeom>
            <a:avLst/>
            <a:gdLst/>
            <a:ahLst/>
            <a:cxnLst/>
            <a:rect l="l" t="t" r="r" b="b"/>
            <a:pathLst>
              <a:path w="572134" h="2703195">
                <a:moveTo>
                  <a:pt x="0" y="2702699"/>
                </a:moveTo>
                <a:lnTo>
                  <a:pt x="0" y="571558"/>
                </a:lnTo>
                <a:lnTo>
                  <a:pt x="571558" y="0"/>
                </a:lnTo>
                <a:lnTo>
                  <a:pt x="571558" y="2131141"/>
                </a:lnTo>
                <a:lnTo>
                  <a:pt x="0" y="2702699"/>
                </a:lnTo>
                <a:close/>
              </a:path>
            </a:pathLst>
          </a:custGeom>
          <a:solidFill>
            <a:srgbClr val="A0AEC6">
              <a:alpha val="42689"/>
            </a:srgbClr>
          </a:solidFill>
        </p:spPr>
        <p:txBody>
          <a:bodyPr wrap="square" lIns="0" tIns="0" rIns="0" bIns="0" rtlCol="0"/>
          <a:lstStyle/>
          <a:p>
            <a:endParaRPr sz="2400"/>
          </a:p>
        </p:txBody>
      </p:sp>
      <p:sp>
        <p:nvSpPr>
          <p:cNvPr id="18" name="object 18"/>
          <p:cNvSpPr/>
          <p:nvPr/>
        </p:nvSpPr>
        <p:spPr>
          <a:xfrm>
            <a:off x="7587599" y="1466301"/>
            <a:ext cx="1532467" cy="762847"/>
          </a:xfrm>
          <a:custGeom>
            <a:avLst/>
            <a:gdLst/>
            <a:ahLst/>
            <a:cxnLst/>
            <a:rect l="l" t="t" r="r" b="b"/>
            <a:pathLst>
              <a:path w="1149350" h="572135">
                <a:moveTo>
                  <a:pt x="577741" y="571558"/>
                </a:moveTo>
                <a:lnTo>
                  <a:pt x="0" y="571558"/>
                </a:lnTo>
                <a:lnTo>
                  <a:pt x="571558" y="0"/>
                </a:lnTo>
                <a:lnTo>
                  <a:pt x="1149299" y="0"/>
                </a:lnTo>
                <a:lnTo>
                  <a:pt x="577741" y="571558"/>
                </a:lnTo>
                <a:close/>
              </a:path>
            </a:pathLst>
          </a:custGeom>
          <a:solidFill>
            <a:srgbClr val="D3E1F9">
              <a:alpha val="42689"/>
            </a:srgbClr>
          </a:solidFill>
        </p:spPr>
        <p:txBody>
          <a:bodyPr wrap="square" lIns="0" tIns="0" rIns="0" bIns="0" rtlCol="0"/>
          <a:lstStyle/>
          <a:p>
            <a:endParaRPr sz="2400"/>
          </a:p>
        </p:txBody>
      </p:sp>
      <p:sp>
        <p:nvSpPr>
          <p:cNvPr id="19" name="object 19"/>
          <p:cNvSpPr/>
          <p:nvPr/>
        </p:nvSpPr>
        <p:spPr>
          <a:xfrm>
            <a:off x="7587599" y="1466301"/>
            <a:ext cx="1532467" cy="3604260"/>
          </a:xfrm>
          <a:custGeom>
            <a:avLst/>
            <a:gdLst/>
            <a:ahLst/>
            <a:cxnLst/>
            <a:rect l="l" t="t" r="r" b="b"/>
            <a:pathLst>
              <a:path w="1149350" h="2703195">
                <a:moveTo>
                  <a:pt x="0" y="571558"/>
                </a:moveTo>
                <a:lnTo>
                  <a:pt x="571558" y="0"/>
                </a:lnTo>
                <a:lnTo>
                  <a:pt x="1149299" y="0"/>
                </a:lnTo>
                <a:lnTo>
                  <a:pt x="1149299" y="2131141"/>
                </a:lnTo>
                <a:lnTo>
                  <a:pt x="577741" y="2702699"/>
                </a:lnTo>
                <a:lnTo>
                  <a:pt x="0" y="2702699"/>
                </a:lnTo>
                <a:lnTo>
                  <a:pt x="0" y="571558"/>
                </a:lnTo>
                <a:close/>
              </a:path>
            </a:pathLst>
          </a:custGeom>
          <a:ln w="19049">
            <a:solidFill>
              <a:srgbClr val="000000"/>
            </a:solidFill>
          </a:ln>
        </p:spPr>
        <p:txBody>
          <a:bodyPr wrap="square" lIns="0" tIns="0" rIns="0" bIns="0" rtlCol="0"/>
          <a:lstStyle/>
          <a:p>
            <a:endParaRPr sz="2400"/>
          </a:p>
        </p:txBody>
      </p:sp>
      <p:sp>
        <p:nvSpPr>
          <p:cNvPr id="20" name="object 20"/>
          <p:cNvSpPr/>
          <p:nvPr/>
        </p:nvSpPr>
        <p:spPr>
          <a:xfrm>
            <a:off x="7587599" y="1466301"/>
            <a:ext cx="1532467" cy="762847"/>
          </a:xfrm>
          <a:custGeom>
            <a:avLst/>
            <a:gdLst/>
            <a:ahLst/>
            <a:cxnLst/>
            <a:rect l="l" t="t" r="r" b="b"/>
            <a:pathLst>
              <a:path w="1149350" h="572135">
                <a:moveTo>
                  <a:pt x="0" y="571558"/>
                </a:moveTo>
                <a:lnTo>
                  <a:pt x="577741" y="571558"/>
                </a:lnTo>
                <a:lnTo>
                  <a:pt x="1149299" y="0"/>
                </a:lnTo>
              </a:path>
            </a:pathLst>
          </a:custGeom>
          <a:ln w="19049">
            <a:solidFill>
              <a:srgbClr val="000000"/>
            </a:solidFill>
          </a:ln>
        </p:spPr>
        <p:txBody>
          <a:bodyPr wrap="square" lIns="0" tIns="0" rIns="0" bIns="0" rtlCol="0"/>
          <a:lstStyle/>
          <a:p>
            <a:endParaRPr sz="2400"/>
          </a:p>
        </p:txBody>
      </p:sp>
      <p:sp>
        <p:nvSpPr>
          <p:cNvPr id="21" name="object 21"/>
          <p:cNvSpPr/>
          <p:nvPr/>
        </p:nvSpPr>
        <p:spPr>
          <a:xfrm>
            <a:off x="8357921" y="2228378"/>
            <a:ext cx="0" cy="2842260"/>
          </a:xfrm>
          <a:custGeom>
            <a:avLst/>
            <a:gdLst/>
            <a:ahLst/>
            <a:cxnLst/>
            <a:rect l="l" t="t" r="r" b="b"/>
            <a:pathLst>
              <a:path h="2131695">
                <a:moveTo>
                  <a:pt x="0" y="0"/>
                </a:moveTo>
                <a:lnTo>
                  <a:pt x="0" y="2131141"/>
                </a:lnTo>
              </a:path>
            </a:pathLst>
          </a:custGeom>
          <a:ln w="19049">
            <a:solidFill>
              <a:srgbClr val="000000"/>
            </a:solidFill>
          </a:ln>
        </p:spPr>
        <p:txBody>
          <a:bodyPr wrap="square" lIns="0" tIns="0" rIns="0" bIns="0" rtlCol="0"/>
          <a:lstStyle/>
          <a:p>
            <a:endParaRPr sz="2400"/>
          </a:p>
        </p:txBody>
      </p:sp>
      <p:sp>
        <p:nvSpPr>
          <p:cNvPr id="22" name="object 22"/>
          <p:cNvSpPr txBox="1"/>
          <p:nvPr/>
        </p:nvSpPr>
        <p:spPr>
          <a:xfrm>
            <a:off x="7714567" y="5107108"/>
            <a:ext cx="373380" cy="386430"/>
          </a:xfrm>
          <a:prstGeom prst="rect">
            <a:avLst/>
          </a:prstGeom>
        </p:spPr>
        <p:txBody>
          <a:bodyPr vert="horz" wrap="square" lIns="0" tIns="16933" rIns="0" bIns="0" rtlCol="0">
            <a:spAutoFit/>
          </a:bodyPr>
          <a:lstStyle/>
          <a:p>
            <a:pPr marL="16933">
              <a:spcBef>
                <a:spcPts val="133"/>
              </a:spcBef>
            </a:pPr>
            <a:r>
              <a:rPr sz="2400" spc="-7" dirty="0">
                <a:solidFill>
                  <a:srgbClr val="0000FF"/>
                </a:solidFill>
                <a:latin typeface="Arial"/>
                <a:cs typeface="Arial"/>
              </a:rPr>
              <a:t>32</a:t>
            </a:r>
            <a:endParaRPr sz="2400">
              <a:latin typeface="Arial"/>
              <a:cs typeface="Arial"/>
            </a:endParaRPr>
          </a:p>
        </p:txBody>
      </p:sp>
      <p:sp>
        <p:nvSpPr>
          <p:cNvPr id="27" name="object 27"/>
          <p:cNvSpPr txBox="1"/>
          <p:nvPr/>
        </p:nvSpPr>
        <p:spPr>
          <a:xfrm>
            <a:off x="210568" y="6290133"/>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a:t>
            </a:r>
            <a:r>
              <a:rPr sz="2400" spc="-13" dirty="0">
                <a:solidFill>
                  <a:srgbClr val="FFFFFF"/>
                </a:solidFill>
                <a:latin typeface="Arial"/>
                <a:cs typeface="Arial"/>
              </a:rPr>
              <a:t> </a:t>
            </a:r>
            <a:r>
              <a:rPr sz="2400" spc="-7" dirty="0">
                <a:solidFill>
                  <a:srgbClr val="FFFFFF"/>
                </a:solidFill>
                <a:latin typeface="Arial"/>
                <a:cs typeface="Arial"/>
              </a:rPr>
              <a:t>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a:t>
            </a:r>
            <a:r>
              <a:rPr sz="4000" spc="-9" baseline="-4166" dirty="0">
                <a:solidFill>
                  <a:srgbClr val="FFFFFF"/>
                </a:solidFill>
                <a:latin typeface="Arial"/>
                <a:cs typeface="Arial"/>
              </a:rPr>
              <a:t>May 2,</a:t>
            </a:r>
            <a:r>
              <a:rPr sz="4000" spc="-189"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a:latin typeface="Arial"/>
              <a:cs typeface="Arial"/>
            </a:endParaRPr>
          </a:p>
        </p:txBody>
      </p:sp>
      <p:sp>
        <p:nvSpPr>
          <p:cNvPr id="28" name="object 28"/>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6933">
              <a:lnSpc>
                <a:spcPts val="3173"/>
              </a:lnSpc>
            </a:pPr>
            <a:r>
              <a:rPr sz="4000" spc="-9" baseline="1388" dirty="0"/>
              <a:t>Lecture </a:t>
            </a:r>
            <a:r>
              <a:rPr sz="4000" baseline="1388" dirty="0"/>
              <a:t>9 -</a:t>
            </a:r>
            <a:r>
              <a:rPr sz="4000" spc="-369" baseline="1388" dirty="0"/>
              <a:t> </a:t>
            </a:r>
            <a:fld id="{81D60167-4931-47E6-BA6A-407CBD079E47}" type="slidenum">
              <a:rPr sz="2667" dirty="0"/>
              <a:pPr marL="16933">
                <a:lnSpc>
                  <a:spcPts val="3173"/>
                </a:lnSpc>
              </a:pPr>
              <a:t>12</a:t>
            </a:fld>
            <a:endParaRPr sz="2667"/>
          </a:p>
        </p:txBody>
      </p:sp>
      <p:sp>
        <p:nvSpPr>
          <p:cNvPr id="29" name="object 29"/>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6933">
              <a:lnSpc>
                <a:spcPts val="3080"/>
              </a:lnSpc>
            </a:pPr>
            <a:r>
              <a:rPr spc="-7" dirty="0"/>
              <a:t>May 2,</a:t>
            </a:r>
            <a:r>
              <a:rPr spc="-113" dirty="0"/>
              <a:t> </a:t>
            </a:r>
            <a:r>
              <a:rPr spc="-7" dirty="0"/>
              <a:t>2017</a:t>
            </a:r>
          </a:p>
        </p:txBody>
      </p:sp>
      <p:sp>
        <p:nvSpPr>
          <p:cNvPr id="30" name="object 30"/>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6933">
              <a:lnSpc>
                <a:spcPts val="2787"/>
              </a:lnSpc>
            </a:pPr>
            <a:r>
              <a:rPr spc="-7" dirty="0"/>
              <a:t>Fei-Fei Li </a:t>
            </a:r>
            <a:r>
              <a:rPr dirty="0"/>
              <a:t>&amp; Justin Johnson &amp; </a:t>
            </a:r>
            <a:r>
              <a:rPr spc="-7" dirty="0"/>
              <a:t>Serena</a:t>
            </a:r>
            <a:r>
              <a:rPr spc="-167" dirty="0"/>
              <a:t> </a:t>
            </a:r>
            <a:r>
              <a:rPr spc="-7" dirty="0"/>
              <a:t>Yeung</a:t>
            </a:r>
          </a:p>
        </p:txBody>
      </p:sp>
      <p:sp>
        <p:nvSpPr>
          <p:cNvPr id="23" name="object 23"/>
          <p:cNvSpPr txBox="1"/>
          <p:nvPr/>
        </p:nvSpPr>
        <p:spPr>
          <a:xfrm>
            <a:off x="8991401" y="4689875"/>
            <a:ext cx="373380"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56</a:t>
            </a:r>
            <a:endParaRPr sz="2400">
              <a:latin typeface="Arial"/>
              <a:cs typeface="Arial"/>
            </a:endParaRPr>
          </a:p>
        </p:txBody>
      </p:sp>
      <p:sp>
        <p:nvSpPr>
          <p:cNvPr id="24" name="object 24"/>
          <p:cNvSpPr txBox="1"/>
          <p:nvPr/>
        </p:nvSpPr>
        <p:spPr>
          <a:xfrm>
            <a:off x="9492834" y="2912391"/>
            <a:ext cx="373380"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56</a:t>
            </a:r>
            <a:endParaRPr sz="2400">
              <a:latin typeface="Arial"/>
              <a:cs typeface="Arial"/>
            </a:endParaRPr>
          </a:p>
        </p:txBody>
      </p:sp>
      <p:sp>
        <p:nvSpPr>
          <p:cNvPr id="25" name="object 25"/>
          <p:cNvSpPr txBox="1"/>
          <p:nvPr/>
        </p:nvSpPr>
        <p:spPr>
          <a:xfrm>
            <a:off x="3530867" y="3563975"/>
            <a:ext cx="3760047" cy="737424"/>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0000FF"/>
                </a:solidFill>
                <a:latin typeface="Arial"/>
                <a:cs typeface="Arial"/>
              </a:rPr>
              <a:t>preserves </a:t>
            </a:r>
            <a:r>
              <a:rPr sz="2400" dirty="0">
                <a:solidFill>
                  <a:srgbClr val="0000FF"/>
                </a:solidFill>
                <a:latin typeface="Arial"/>
                <a:cs typeface="Arial"/>
              </a:rPr>
              <a:t>spatial  </a:t>
            </a:r>
            <a:r>
              <a:rPr sz="2400" spc="-7" dirty="0">
                <a:solidFill>
                  <a:srgbClr val="0000FF"/>
                </a:solidFill>
                <a:latin typeface="Arial"/>
                <a:cs typeface="Arial"/>
              </a:rPr>
              <a:t>dimensions, reduces</a:t>
            </a:r>
            <a:r>
              <a:rPr sz="2400" spc="-113" dirty="0">
                <a:solidFill>
                  <a:srgbClr val="0000FF"/>
                </a:solidFill>
                <a:latin typeface="Arial"/>
                <a:cs typeface="Arial"/>
              </a:rPr>
              <a:t> </a:t>
            </a:r>
            <a:r>
              <a:rPr sz="2400" spc="-7" dirty="0">
                <a:solidFill>
                  <a:srgbClr val="0000FF"/>
                </a:solidFill>
                <a:latin typeface="Arial"/>
                <a:cs typeface="Arial"/>
              </a:rPr>
              <a:t>depth!</a:t>
            </a:r>
            <a:endParaRPr sz="2400">
              <a:latin typeface="Arial"/>
              <a:cs typeface="Arial"/>
            </a:endParaRPr>
          </a:p>
        </p:txBody>
      </p:sp>
      <p:sp>
        <p:nvSpPr>
          <p:cNvPr id="26" name="object 26"/>
          <p:cNvSpPr txBox="1"/>
          <p:nvPr/>
        </p:nvSpPr>
        <p:spPr>
          <a:xfrm>
            <a:off x="3530868" y="4668875"/>
            <a:ext cx="3590713" cy="1110475"/>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0000FF"/>
                </a:solidFill>
                <a:latin typeface="Arial"/>
                <a:cs typeface="Arial"/>
              </a:rPr>
              <a:t>Projects depth to lower  dimension (combination of  feature</a:t>
            </a:r>
            <a:r>
              <a:rPr sz="2400" spc="-13" dirty="0">
                <a:solidFill>
                  <a:srgbClr val="0000FF"/>
                </a:solidFill>
                <a:latin typeface="Arial"/>
                <a:cs typeface="Arial"/>
              </a:rPr>
              <a:t> </a:t>
            </a:r>
            <a:r>
              <a:rPr sz="2400" spc="-7" dirty="0">
                <a:solidFill>
                  <a:srgbClr val="0000FF"/>
                </a:solidFill>
                <a:latin typeface="Arial"/>
                <a:cs typeface="Arial"/>
              </a:rPr>
              <a:t>maps)</a:t>
            </a:r>
            <a:endParaRPr sz="24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97916"/>
            <a:ext cx="4628727" cy="1433726"/>
          </a:xfrm>
          <a:prstGeom prst="rect">
            <a:avLst/>
          </a:prstGeom>
        </p:spPr>
        <p:txBody>
          <a:bodyPr vert="horz" wrap="square" lIns="0" tIns="101600" rIns="0" bIns="0" rtlCol="0">
            <a:spAutoFit/>
          </a:bodyPr>
          <a:lstStyle/>
          <a:p>
            <a:pPr marL="16933">
              <a:spcBef>
                <a:spcPts val="80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a:solidFill>
                  <a:srgbClr val="000000"/>
                </a:solidFill>
              </a:rPr>
              <a:t>ResNet</a:t>
            </a:r>
            <a:endParaRPr sz="4000"/>
          </a:p>
          <a:p>
            <a:pPr marL="175256">
              <a:spcBef>
                <a:spcPts val="313"/>
              </a:spcBef>
            </a:pPr>
            <a:r>
              <a:rPr i="1" spc="-7" dirty="0">
                <a:solidFill>
                  <a:srgbClr val="000000"/>
                </a:solidFill>
              </a:rPr>
              <a:t>[He et al.,</a:t>
            </a:r>
            <a:r>
              <a:rPr i="1" spc="-20" dirty="0">
                <a:solidFill>
                  <a:srgbClr val="000000"/>
                </a:solidFill>
              </a:rPr>
              <a:t> </a:t>
            </a:r>
            <a:r>
              <a:rPr i="1" spc="-7" dirty="0">
                <a:solidFill>
                  <a:srgbClr val="000000"/>
                </a:solidFill>
              </a:rPr>
              <a:t>2015]</a:t>
            </a:r>
          </a:p>
        </p:txBody>
      </p:sp>
      <p:sp>
        <p:nvSpPr>
          <p:cNvPr id="3" name="object 3"/>
          <p:cNvSpPr txBox="1"/>
          <p:nvPr/>
        </p:nvSpPr>
        <p:spPr>
          <a:xfrm>
            <a:off x="459134" y="1512975"/>
            <a:ext cx="4688839" cy="737424"/>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FF0000"/>
                </a:solidFill>
                <a:latin typeface="Arial"/>
                <a:cs typeface="Arial"/>
              </a:rPr>
              <a:t>Very deep networks using residual  </a:t>
            </a:r>
            <a:r>
              <a:rPr sz="2400" dirty="0">
                <a:solidFill>
                  <a:srgbClr val="FF0000"/>
                </a:solidFill>
                <a:latin typeface="Arial"/>
                <a:cs typeface="Arial"/>
              </a:rPr>
              <a:t>connections</a:t>
            </a:r>
            <a:endParaRPr sz="2400">
              <a:latin typeface="Arial"/>
              <a:cs typeface="Arial"/>
            </a:endParaRPr>
          </a:p>
        </p:txBody>
      </p:sp>
      <p:sp>
        <p:nvSpPr>
          <p:cNvPr id="4" name="object 4"/>
          <p:cNvSpPr txBox="1"/>
          <p:nvPr/>
        </p:nvSpPr>
        <p:spPr>
          <a:xfrm>
            <a:off x="662432" y="2617874"/>
            <a:ext cx="4737947" cy="2228473"/>
          </a:xfrm>
          <a:prstGeom prst="rect">
            <a:avLst/>
          </a:prstGeom>
        </p:spPr>
        <p:txBody>
          <a:bodyPr vert="horz" wrap="square" lIns="0" tIns="16933" rIns="0" bIns="0" rtlCol="0">
            <a:spAutoFit/>
          </a:bodyPr>
          <a:lstStyle/>
          <a:p>
            <a:pPr marL="422476" indent="-405543">
              <a:spcBef>
                <a:spcPts val="133"/>
              </a:spcBef>
              <a:buChar char="-"/>
              <a:tabLst>
                <a:tab pos="422476" algn="l"/>
                <a:tab pos="423323" algn="l"/>
              </a:tabLst>
            </a:pPr>
            <a:r>
              <a:rPr sz="2400" spc="-7" dirty="0">
                <a:solidFill>
                  <a:srgbClr val="0000FF"/>
                </a:solidFill>
                <a:latin typeface="Arial"/>
                <a:cs typeface="Arial"/>
              </a:rPr>
              <a:t>152-layer model for</a:t>
            </a:r>
            <a:r>
              <a:rPr sz="2400" spc="-60" dirty="0">
                <a:solidFill>
                  <a:srgbClr val="0000FF"/>
                </a:solidFill>
                <a:latin typeface="Arial"/>
                <a:cs typeface="Arial"/>
              </a:rPr>
              <a:t> </a:t>
            </a:r>
            <a:r>
              <a:rPr sz="2400" spc="-7" dirty="0">
                <a:solidFill>
                  <a:srgbClr val="0000FF"/>
                </a:solidFill>
                <a:latin typeface="Arial"/>
                <a:cs typeface="Arial"/>
              </a:rPr>
              <a:t>ImageNet</a:t>
            </a:r>
            <a:endParaRPr sz="2400">
              <a:latin typeface="Arial"/>
              <a:cs typeface="Arial"/>
            </a:endParaRPr>
          </a:p>
          <a:p>
            <a:pPr marL="422476" marR="6773" indent="-405543">
              <a:lnSpc>
                <a:spcPct val="100699"/>
              </a:lnSpc>
              <a:buChar char="-"/>
              <a:tabLst>
                <a:tab pos="422476" algn="l"/>
                <a:tab pos="423323" algn="l"/>
              </a:tabLst>
            </a:pPr>
            <a:r>
              <a:rPr sz="2400" spc="-7" dirty="0">
                <a:solidFill>
                  <a:srgbClr val="0000FF"/>
                </a:solidFill>
                <a:latin typeface="Arial"/>
                <a:cs typeface="Arial"/>
              </a:rPr>
              <a:t>ILSVRC’15 </a:t>
            </a:r>
            <a:r>
              <a:rPr sz="2400" dirty="0">
                <a:solidFill>
                  <a:srgbClr val="0000FF"/>
                </a:solidFill>
                <a:latin typeface="Arial"/>
                <a:cs typeface="Arial"/>
              </a:rPr>
              <a:t>classification</a:t>
            </a:r>
            <a:r>
              <a:rPr sz="2400" spc="-127" dirty="0">
                <a:solidFill>
                  <a:srgbClr val="0000FF"/>
                </a:solidFill>
                <a:latin typeface="Arial"/>
                <a:cs typeface="Arial"/>
              </a:rPr>
              <a:t> </a:t>
            </a:r>
            <a:r>
              <a:rPr sz="2400" spc="-7" dirty="0">
                <a:solidFill>
                  <a:srgbClr val="0000FF"/>
                </a:solidFill>
                <a:latin typeface="Arial"/>
                <a:cs typeface="Arial"/>
              </a:rPr>
              <a:t>winner  (3.57% top </a:t>
            </a:r>
            <a:r>
              <a:rPr sz="2400" dirty="0">
                <a:solidFill>
                  <a:srgbClr val="0000FF"/>
                </a:solidFill>
                <a:latin typeface="Arial"/>
                <a:cs typeface="Arial"/>
              </a:rPr>
              <a:t>5</a:t>
            </a:r>
            <a:r>
              <a:rPr sz="2400" spc="-27" dirty="0">
                <a:solidFill>
                  <a:srgbClr val="0000FF"/>
                </a:solidFill>
                <a:latin typeface="Arial"/>
                <a:cs typeface="Arial"/>
              </a:rPr>
              <a:t> </a:t>
            </a:r>
            <a:r>
              <a:rPr sz="2400" spc="-7" dirty="0">
                <a:solidFill>
                  <a:srgbClr val="0000FF"/>
                </a:solidFill>
                <a:latin typeface="Arial"/>
                <a:cs typeface="Arial"/>
              </a:rPr>
              <a:t>error)</a:t>
            </a:r>
            <a:endParaRPr sz="2400">
              <a:latin typeface="Arial"/>
              <a:cs typeface="Arial"/>
            </a:endParaRPr>
          </a:p>
          <a:p>
            <a:pPr marL="422476" marR="665462" indent="-405543">
              <a:lnSpc>
                <a:spcPct val="100699"/>
              </a:lnSpc>
              <a:buChar char="-"/>
              <a:tabLst>
                <a:tab pos="422476" algn="l"/>
                <a:tab pos="423323" algn="l"/>
              </a:tabLst>
            </a:pPr>
            <a:r>
              <a:rPr sz="2400" spc="-7" dirty="0">
                <a:solidFill>
                  <a:srgbClr val="0000FF"/>
                </a:solidFill>
                <a:latin typeface="Arial"/>
                <a:cs typeface="Arial"/>
              </a:rPr>
              <a:t>Swept all </a:t>
            </a:r>
            <a:r>
              <a:rPr sz="2400" dirty="0">
                <a:solidFill>
                  <a:srgbClr val="0000FF"/>
                </a:solidFill>
                <a:latin typeface="Arial"/>
                <a:cs typeface="Arial"/>
              </a:rPr>
              <a:t>classification</a:t>
            </a:r>
            <a:r>
              <a:rPr sz="2400" spc="-133" dirty="0">
                <a:solidFill>
                  <a:srgbClr val="0000FF"/>
                </a:solidFill>
                <a:latin typeface="Arial"/>
                <a:cs typeface="Arial"/>
              </a:rPr>
              <a:t> </a:t>
            </a:r>
            <a:r>
              <a:rPr sz="2400" spc="-7" dirty="0">
                <a:solidFill>
                  <a:srgbClr val="0000FF"/>
                </a:solidFill>
                <a:latin typeface="Arial"/>
                <a:cs typeface="Arial"/>
              </a:rPr>
              <a:t>and  detection </a:t>
            </a:r>
            <a:r>
              <a:rPr sz="2400" dirty="0">
                <a:solidFill>
                  <a:srgbClr val="0000FF"/>
                </a:solidFill>
                <a:latin typeface="Arial"/>
                <a:cs typeface="Arial"/>
              </a:rPr>
              <a:t>competitions </a:t>
            </a:r>
            <a:r>
              <a:rPr sz="2400" spc="-7" dirty="0">
                <a:solidFill>
                  <a:srgbClr val="0000FF"/>
                </a:solidFill>
                <a:latin typeface="Arial"/>
                <a:cs typeface="Arial"/>
              </a:rPr>
              <a:t>in  ILSVRC’15 and</a:t>
            </a:r>
            <a:r>
              <a:rPr sz="2400" spc="-93" dirty="0">
                <a:solidFill>
                  <a:srgbClr val="0000FF"/>
                </a:solidFill>
                <a:latin typeface="Arial"/>
                <a:cs typeface="Arial"/>
              </a:rPr>
              <a:t> </a:t>
            </a:r>
            <a:r>
              <a:rPr sz="2400" spc="-7" dirty="0">
                <a:solidFill>
                  <a:srgbClr val="0000FF"/>
                </a:solidFill>
                <a:latin typeface="Arial"/>
                <a:cs typeface="Arial"/>
              </a:rPr>
              <a:t>COCO’15!</a:t>
            </a:r>
            <a:endParaRPr sz="2400">
              <a:latin typeface="Arial"/>
              <a:cs typeface="Arial"/>
            </a:endParaRPr>
          </a:p>
        </p:txBody>
      </p:sp>
      <p:sp>
        <p:nvSpPr>
          <p:cNvPr id="5" name="object 5"/>
          <p:cNvSpPr/>
          <p:nvPr/>
        </p:nvSpPr>
        <p:spPr>
          <a:xfrm>
            <a:off x="11245703" y="5330682"/>
            <a:ext cx="54187" cy="56727"/>
          </a:xfrm>
          <a:custGeom>
            <a:avLst/>
            <a:gdLst/>
            <a:ahLst/>
            <a:cxnLst/>
            <a:rect l="l" t="t" r="r" b="b"/>
            <a:pathLst>
              <a:path w="40640" h="42545">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6" name="object 6"/>
          <p:cNvSpPr/>
          <p:nvPr/>
        </p:nvSpPr>
        <p:spPr>
          <a:xfrm>
            <a:off x="11245703" y="5330682"/>
            <a:ext cx="54187" cy="56727"/>
          </a:xfrm>
          <a:custGeom>
            <a:avLst/>
            <a:gdLst/>
            <a:ahLst/>
            <a:cxnLst/>
            <a:rect l="l" t="t" r="r" b="b"/>
            <a:pathLst>
              <a:path w="40640" h="42545">
                <a:moveTo>
                  <a:pt x="0" y="21149"/>
                </a:moveTo>
                <a:lnTo>
                  <a:pt x="1591" y="12917"/>
                </a:lnTo>
                <a:lnTo>
                  <a:pt x="5931" y="6194"/>
                </a:lnTo>
                <a:lnTo>
                  <a:pt x="12367" y="1662"/>
                </a:lnTo>
                <a:lnTo>
                  <a:pt x="20249" y="0"/>
                </a:lnTo>
                <a:lnTo>
                  <a:pt x="25620" y="0"/>
                </a:lnTo>
                <a:lnTo>
                  <a:pt x="30771"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graphicFrame>
        <p:nvGraphicFramePr>
          <p:cNvPr id="7" name="object 7"/>
          <p:cNvGraphicFramePr>
            <a:graphicFrameLocks noGrp="1"/>
          </p:cNvGraphicFramePr>
          <p:nvPr/>
        </p:nvGraphicFramePr>
        <p:xfrm>
          <a:off x="10679183" y="4964371"/>
          <a:ext cx="1160779" cy="946571"/>
        </p:xfrm>
        <a:graphic>
          <a:graphicData uri="http://schemas.openxmlformats.org/drawingml/2006/table">
            <a:tbl>
              <a:tblPr firstRow="1" bandRow="1">
                <a:tableStyleId>{2D5ABB26-0587-4C30-8999-92F81FD0307C}</a:tableStyleId>
              </a:tblPr>
              <a:tblGrid>
                <a:gridCol w="580812">
                  <a:extLst>
                    <a:ext uri="{9D8B030D-6E8A-4147-A177-3AD203B41FA5}">
                      <a16:colId xmlns:a16="http://schemas.microsoft.com/office/drawing/2014/main" val="20000"/>
                    </a:ext>
                  </a:extLst>
                </a:gridCol>
                <a:gridCol w="579967">
                  <a:extLst>
                    <a:ext uri="{9D8B030D-6E8A-4147-A177-3AD203B41FA5}">
                      <a16:colId xmlns:a16="http://schemas.microsoft.com/office/drawing/2014/main" val="20001"/>
                    </a:ext>
                  </a:extLst>
                </a:gridCol>
              </a:tblGrid>
              <a:tr h="148167">
                <a:tc gridSpan="2">
                  <a:txBody>
                    <a:bodyPr/>
                    <a:lstStyle/>
                    <a:p>
                      <a:pPr marL="195580">
                        <a:lnSpc>
                          <a:spcPts val="765"/>
                        </a:lnSpc>
                      </a:pPr>
                      <a:r>
                        <a:rPr sz="900" spc="-10" dirty="0">
                          <a:solidFill>
                            <a:srgbClr val="731B47"/>
                          </a:solidFill>
                          <a:latin typeface="Arial"/>
                          <a:cs typeface="Arial"/>
                        </a:rPr>
                        <a:t>3x3 conv,</a:t>
                      </a:r>
                      <a:r>
                        <a:rPr sz="900" spc="-20" dirty="0">
                          <a:solidFill>
                            <a:srgbClr val="731B47"/>
                          </a:solidFill>
                          <a:latin typeface="Arial"/>
                          <a:cs typeface="Arial"/>
                        </a:rPr>
                        <a:t> </a:t>
                      </a:r>
                      <a:r>
                        <a:rPr sz="900" spc="-5" dirty="0">
                          <a:solidFill>
                            <a:srgbClr val="731B47"/>
                          </a:solidFill>
                          <a:latin typeface="Arial"/>
                          <a:cs typeface="Arial"/>
                        </a:rPr>
                        <a:t>64</a:t>
                      </a:r>
                      <a:endParaRPr sz="900">
                        <a:latin typeface="Arial"/>
                        <a:cs typeface="Arial"/>
                      </a:endParaRPr>
                    </a:p>
                  </a:txBody>
                  <a:tcPr marL="0" marR="0" marT="0" marB="0">
                    <a:lnL w="19050">
                      <a:solidFill>
                        <a:srgbClr val="731B47"/>
                      </a:solidFill>
                      <a:prstDash val="solid"/>
                    </a:lnL>
                    <a:lnR w="19050">
                      <a:solidFill>
                        <a:srgbClr val="731B47"/>
                      </a:solidFill>
                      <a:prstDash val="solid"/>
                    </a:lnR>
                    <a:lnT w="19050">
                      <a:solidFill>
                        <a:srgbClr val="731B47"/>
                      </a:solidFill>
                      <a:prstDash val="solid"/>
                    </a:lnT>
                    <a:lnB w="19050">
                      <a:solidFill>
                        <a:srgbClr val="731B47"/>
                      </a:solidFill>
                      <a:prstDash val="solid"/>
                    </a:lnB>
                    <a:solidFill>
                      <a:srgbClr val="EAD1DC"/>
                    </a:solidFill>
                  </a:tcPr>
                </a:tc>
                <a:tc hMerge="1">
                  <a:txBody>
                    <a:bodyPr/>
                    <a:lstStyle/>
                    <a:p>
                      <a:endParaRPr/>
                    </a:p>
                  </a:txBody>
                  <a:tcPr marL="0" marR="0" marT="0" marB="0"/>
                </a:tc>
                <a:extLst>
                  <a:ext uri="{0D108BD9-81ED-4DB2-BD59-A6C34878D82A}">
                    <a16:rowId xmlns:a16="http://schemas.microsoft.com/office/drawing/2014/main" val="10000"/>
                  </a:ext>
                </a:extLst>
              </a:tr>
              <a:tr h="148167">
                <a:tc gridSpan="2">
                  <a:txBody>
                    <a:bodyPr/>
                    <a:lstStyle/>
                    <a:p>
                      <a:pPr marL="195580">
                        <a:lnSpc>
                          <a:spcPts val="705"/>
                        </a:lnSpc>
                        <a:spcBef>
                          <a:spcPts val="70"/>
                        </a:spcBef>
                      </a:pPr>
                      <a:r>
                        <a:rPr sz="900" spc="-10" dirty="0">
                          <a:solidFill>
                            <a:srgbClr val="731B47"/>
                          </a:solidFill>
                          <a:latin typeface="Arial"/>
                          <a:cs typeface="Arial"/>
                        </a:rPr>
                        <a:t>3x3 conv,</a:t>
                      </a:r>
                      <a:r>
                        <a:rPr sz="900" spc="-20" dirty="0">
                          <a:solidFill>
                            <a:srgbClr val="731B47"/>
                          </a:solidFill>
                          <a:latin typeface="Arial"/>
                          <a:cs typeface="Arial"/>
                        </a:rPr>
                        <a:t> </a:t>
                      </a:r>
                      <a:r>
                        <a:rPr sz="900" spc="-5" dirty="0">
                          <a:solidFill>
                            <a:srgbClr val="731B47"/>
                          </a:solidFill>
                          <a:latin typeface="Arial"/>
                          <a:cs typeface="Arial"/>
                        </a:rPr>
                        <a:t>64</a:t>
                      </a:r>
                      <a:endParaRPr sz="900">
                        <a:latin typeface="Arial"/>
                        <a:cs typeface="Arial"/>
                      </a:endParaRPr>
                    </a:p>
                  </a:txBody>
                  <a:tcPr marL="0" marR="0" marT="11853" marB="0">
                    <a:lnL w="19050">
                      <a:solidFill>
                        <a:srgbClr val="731B47"/>
                      </a:solidFill>
                      <a:prstDash val="solid"/>
                    </a:lnL>
                    <a:lnR w="19050">
                      <a:solidFill>
                        <a:srgbClr val="731B47"/>
                      </a:solidFill>
                      <a:prstDash val="solid"/>
                    </a:lnR>
                    <a:lnT w="19050">
                      <a:solidFill>
                        <a:srgbClr val="731B47"/>
                      </a:solidFill>
                      <a:prstDash val="solid"/>
                    </a:lnT>
                    <a:lnB w="19050">
                      <a:solidFill>
                        <a:srgbClr val="731B47"/>
                      </a:solidFill>
                      <a:prstDash val="solid"/>
                    </a:lnB>
                    <a:solidFill>
                      <a:srgbClr val="EAD1DC"/>
                    </a:solidFill>
                  </a:tcPr>
                </a:tc>
                <a:tc hMerge="1">
                  <a:txBody>
                    <a:bodyPr/>
                    <a:lstStyle/>
                    <a:p>
                      <a:endParaRPr/>
                    </a:p>
                  </a:txBody>
                  <a:tcPr marL="0" marR="0" marT="0" marB="0"/>
                </a:tc>
                <a:extLst>
                  <a:ext uri="{0D108BD9-81ED-4DB2-BD59-A6C34878D82A}">
                    <a16:rowId xmlns:a16="http://schemas.microsoft.com/office/drawing/2014/main" val="10001"/>
                  </a:ext>
                </a:extLst>
              </a:tr>
              <a:tr h="167640">
                <a:tc>
                  <a:txBody>
                    <a:bodyPr/>
                    <a:lstStyle/>
                    <a:p>
                      <a:pPr>
                        <a:lnSpc>
                          <a:spcPct val="100000"/>
                        </a:lnSpc>
                      </a:pPr>
                      <a:endParaRPr sz="800">
                        <a:latin typeface="Times New Roman"/>
                        <a:cs typeface="Times New Roman"/>
                      </a:endParaRPr>
                    </a:p>
                  </a:txBody>
                  <a:tcPr marL="0" marR="0" marT="0" marB="0">
                    <a:lnT w="19050">
                      <a:solidFill>
                        <a:srgbClr val="731B47"/>
                      </a:solidFill>
                      <a:prstDash val="solid"/>
                    </a:lnT>
                    <a:lnB w="19050">
                      <a:solidFill>
                        <a:srgbClr val="4A86E7"/>
                      </a:solidFill>
                      <a:prstDash val="solid"/>
                    </a:lnB>
                  </a:tcPr>
                </a:tc>
                <a:tc>
                  <a:txBody>
                    <a:bodyPr/>
                    <a:lstStyle/>
                    <a:p>
                      <a:pPr>
                        <a:lnSpc>
                          <a:spcPct val="100000"/>
                        </a:lnSpc>
                      </a:pPr>
                      <a:endParaRPr sz="800">
                        <a:latin typeface="Times New Roman"/>
                        <a:cs typeface="Times New Roman"/>
                      </a:endParaRPr>
                    </a:p>
                  </a:txBody>
                  <a:tcPr marL="0" marR="0" marT="0" marB="0">
                    <a:lnT w="19050">
                      <a:solidFill>
                        <a:srgbClr val="731B47"/>
                      </a:solidFill>
                      <a:prstDash val="solid"/>
                    </a:lnT>
                    <a:lnB w="19050">
                      <a:solidFill>
                        <a:srgbClr val="4A86E7"/>
                      </a:solidFill>
                      <a:prstDash val="solid"/>
                    </a:lnB>
                  </a:tcPr>
                </a:tc>
                <a:extLst>
                  <a:ext uri="{0D108BD9-81ED-4DB2-BD59-A6C34878D82A}">
                    <a16:rowId xmlns:a16="http://schemas.microsoft.com/office/drawing/2014/main" val="10002"/>
                  </a:ext>
                </a:extLst>
              </a:tr>
              <a:tr h="151552">
                <a:tc gridSpan="2">
                  <a:txBody>
                    <a:bodyPr/>
                    <a:lstStyle/>
                    <a:p>
                      <a:pPr marL="19050" algn="ctr">
                        <a:lnSpc>
                          <a:spcPts val="765"/>
                        </a:lnSpc>
                      </a:pPr>
                      <a:r>
                        <a:rPr sz="900" spc="-20" dirty="0">
                          <a:solidFill>
                            <a:srgbClr val="4A86E7"/>
                          </a:solidFill>
                          <a:latin typeface="Arial"/>
                          <a:cs typeface="Arial"/>
                        </a:rPr>
                        <a:t>Pool</a:t>
                      </a:r>
                      <a:endParaRPr sz="900">
                        <a:latin typeface="Arial"/>
                        <a:cs typeface="Arial"/>
                      </a:endParaRPr>
                    </a:p>
                  </a:txBody>
                  <a:tcPr marL="0" marR="0" marT="0" marB="0">
                    <a:lnL w="19050">
                      <a:solidFill>
                        <a:srgbClr val="4A86E7"/>
                      </a:solidFill>
                      <a:prstDash val="solid"/>
                    </a:lnL>
                    <a:lnR w="19050">
                      <a:solidFill>
                        <a:srgbClr val="4A86E7"/>
                      </a:solidFill>
                      <a:prstDash val="solid"/>
                    </a:lnR>
                    <a:lnT w="19050">
                      <a:solidFill>
                        <a:srgbClr val="4A86E7"/>
                      </a:solidFill>
                      <a:prstDash val="solid"/>
                    </a:lnT>
                    <a:lnB w="19050">
                      <a:solidFill>
                        <a:srgbClr val="4A86E7"/>
                      </a:solidFill>
                      <a:prstDash val="solid"/>
                    </a:lnB>
                    <a:solidFill>
                      <a:srgbClr val="C9DAF7"/>
                    </a:solidFill>
                  </a:tcPr>
                </a:tc>
                <a:tc hMerge="1">
                  <a:txBody>
                    <a:bodyPr/>
                    <a:lstStyle/>
                    <a:p>
                      <a:endParaRPr/>
                    </a:p>
                  </a:txBody>
                  <a:tcPr marL="0" marR="0" marT="0" marB="0"/>
                </a:tc>
                <a:extLst>
                  <a:ext uri="{0D108BD9-81ED-4DB2-BD59-A6C34878D82A}">
                    <a16:rowId xmlns:a16="http://schemas.microsoft.com/office/drawing/2014/main" val="10003"/>
                  </a:ext>
                </a:extLst>
              </a:tr>
              <a:tr h="179493">
                <a:tc gridSpan="2">
                  <a:txBody>
                    <a:bodyPr/>
                    <a:lstStyle/>
                    <a:p>
                      <a:pPr marL="129539">
                        <a:lnSpc>
                          <a:spcPct val="100000"/>
                        </a:lnSpc>
                        <a:spcBef>
                          <a:spcPts val="90"/>
                        </a:spcBef>
                      </a:pPr>
                      <a:r>
                        <a:rPr sz="900" spc="-10" dirty="0">
                          <a:solidFill>
                            <a:srgbClr val="FF9900"/>
                          </a:solidFill>
                          <a:latin typeface="Arial"/>
                          <a:cs typeface="Arial"/>
                        </a:rPr>
                        <a:t>7x7 conv, </a:t>
                      </a:r>
                      <a:r>
                        <a:rPr sz="900" spc="-5" dirty="0">
                          <a:solidFill>
                            <a:srgbClr val="FF9900"/>
                          </a:solidFill>
                          <a:latin typeface="Arial"/>
                          <a:cs typeface="Arial"/>
                        </a:rPr>
                        <a:t>64 </a:t>
                      </a:r>
                      <a:r>
                        <a:rPr sz="900" spc="30" dirty="0">
                          <a:solidFill>
                            <a:srgbClr val="FF9900"/>
                          </a:solidFill>
                          <a:latin typeface="Arial"/>
                          <a:cs typeface="Arial"/>
                        </a:rPr>
                        <a:t>/</a:t>
                      </a:r>
                      <a:r>
                        <a:rPr sz="900" spc="-35" dirty="0">
                          <a:solidFill>
                            <a:srgbClr val="FF9900"/>
                          </a:solidFill>
                          <a:latin typeface="Arial"/>
                          <a:cs typeface="Arial"/>
                        </a:rPr>
                        <a:t> </a:t>
                      </a:r>
                      <a:r>
                        <a:rPr sz="900" dirty="0">
                          <a:solidFill>
                            <a:srgbClr val="FF9900"/>
                          </a:solidFill>
                          <a:latin typeface="Arial"/>
                          <a:cs typeface="Arial"/>
                        </a:rPr>
                        <a:t>2</a:t>
                      </a:r>
                      <a:endParaRPr sz="900">
                        <a:latin typeface="Arial"/>
                        <a:cs typeface="Arial"/>
                      </a:endParaRPr>
                    </a:p>
                  </a:txBody>
                  <a:tcPr marL="0" marR="0" marT="15240"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c hMerge="1">
                  <a:txBody>
                    <a:bodyPr/>
                    <a:lstStyle/>
                    <a:p>
                      <a:endParaRPr/>
                    </a:p>
                  </a:txBody>
                  <a:tcPr marL="0" marR="0" marT="0" marB="0"/>
                </a:tc>
                <a:extLst>
                  <a:ext uri="{0D108BD9-81ED-4DB2-BD59-A6C34878D82A}">
                    <a16:rowId xmlns:a16="http://schemas.microsoft.com/office/drawing/2014/main" val="10004"/>
                  </a:ext>
                </a:extLst>
              </a:tr>
              <a:tr h="151552">
                <a:tc gridSpan="2">
                  <a:txBody>
                    <a:bodyPr/>
                    <a:lstStyle/>
                    <a:p>
                      <a:pPr marL="19685" algn="ctr">
                        <a:lnSpc>
                          <a:spcPts val="705"/>
                        </a:lnSpc>
                        <a:spcBef>
                          <a:spcPts val="90"/>
                        </a:spcBef>
                      </a:pPr>
                      <a:r>
                        <a:rPr sz="900" spc="-15" dirty="0">
                          <a:solidFill>
                            <a:srgbClr val="434343"/>
                          </a:solidFill>
                          <a:latin typeface="Arial"/>
                          <a:cs typeface="Arial"/>
                        </a:rPr>
                        <a:t>Input</a:t>
                      </a:r>
                      <a:endParaRPr sz="900">
                        <a:latin typeface="Arial"/>
                        <a:cs typeface="Arial"/>
                      </a:endParaRPr>
                    </a:p>
                  </a:txBody>
                  <a:tcPr marL="0" marR="0" marT="15240" marB="0">
                    <a:lnL w="19050">
                      <a:solidFill>
                        <a:srgbClr val="434343"/>
                      </a:solidFill>
                      <a:prstDash val="solid"/>
                    </a:lnL>
                    <a:lnR w="19050">
                      <a:solidFill>
                        <a:srgbClr val="434343"/>
                      </a:solidFill>
                      <a:prstDash val="solid"/>
                    </a:lnR>
                    <a:lnT w="19050">
                      <a:solidFill>
                        <a:srgbClr val="FF9900"/>
                      </a:solidFill>
                      <a:prstDash val="solid"/>
                    </a:lnT>
                    <a:lnB w="19050">
                      <a:solidFill>
                        <a:srgbClr val="434343"/>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p:sp>
        <p:nvSpPr>
          <p:cNvPr id="8" name="object 8"/>
          <p:cNvSpPr/>
          <p:nvPr/>
        </p:nvSpPr>
        <p:spPr>
          <a:xfrm>
            <a:off x="11245689" y="4873041"/>
            <a:ext cx="54187" cy="56727"/>
          </a:xfrm>
          <a:custGeom>
            <a:avLst/>
            <a:gdLst/>
            <a:ahLst/>
            <a:cxnLst/>
            <a:rect l="l" t="t" r="r" b="b"/>
            <a:pathLst>
              <a:path w="40640" h="42545">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0" y="2228"/>
                </a:lnTo>
                <a:lnTo>
                  <a:pt x="38365" y="10161"/>
                </a:lnTo>
                <a:lnTo>
                  <a:pt x="40499" y="15541"/>
                </a:lnTo>
                <a:lnTo>
                  <a:pt x="40499" y="21149"/>
                </a:lnTo>
                <a:lnTo>
                  <a:pt x="38908" y="29382"/>
                </a:lnTo>
                <a:lnTo>
                  <a:pt x="34568" y="36105"/>
                </a:lnTo>
                <a:lnTo>
                  <a:pt x="28131" y="40637"/>
                </a:lnTo>
                <a:lnTo>
                  <a:pt x="20249" y="42299"/>
                </a:lnTo>
                <a:close/>
              </a:path>
            </a:pathLst>
          </a:custGeom>
          <a:solidFill>
            <a:srgbClr val="CCCCCC"/>
          </a:solidFill>
        </p:spPr>
        <p:txBody>
          <a:bodyPr wrap="square" lIns="0" tIns="0" rIns="0" bIns="0" rtlCol="0"/>
          <a:lstStyle/>
          <a:p>
            <a:endParaRPr sz="2400"/>
          </a:p>
        </p:txBody>
      </p:sp>
      <p:sp>
        <p:nvSpPr>
          <p:cNvPr id="9" name="object 9"/>
          <p:cNvSpPr/>
          <p:nvPr/>
        </p:nvSpPr>
        <p:spPr>
          <a:xfrm>
            <a:off x="11245689" y="4873041"/>
            <a:ext cx="54187" cy="56727"/>
          </a:xfrm>
          <a:custGeom>
            <a:avLst/>
            <a:gdLst/>
            <a:ahLst/>
            <a:cxnLst/>
            <a:rect l="l" t="t" r="r" b="b"/>
            <a:pathLst>
              <a:path w="40640" h="42545">
                <a:moveTo>
                  <a:pt x="0" y="21149"/>
                </a:moveTo>
                <a:lnTo>
                  <a:pt x="1591" y="12917"/>
                </a:lnTo>
                <a:lnTo>
                  <a:pt x="5930" y="6194"/>
                </a:lnTo>
                <a:lnTo>
                  <a:pt x="12367" y="1662"/>
                </a:lnTo>
                <a:lnTo>
                  <a:pt x="20249" y="0"/>
                </a:lnTo>
                <a:lnTo>
                  <a:pt x="25620" y="0"/>
                </a:lnTo>
                <a:lnTo>
                  <a:pt x="30770" y="2228"/>
                </a:lnTo>
                <a:lnTo>
                  <a:pt x="34568" y="6194"/>
                </a:lnTo>
                <a:lnTo>
                  <a:pt x="38365" y="10161"/>
                </a:lnTo>
                <a:lnTo>
                  <a:pt x="40499" y="15541"/>
                </a:lnTo>
                <a:lnTo>
                  <a:pt x="40499" y="21149"/>
                </a:lnTo>
                <a:lnTo>
                  <a:pt x="38908" y="29382"/>
                </a:lnTo>
                <a:lnTo>
                  <a:pt x="34568" y="36105"/>
                </a:lnTo>
                <a:lnTo>
                  <a:pt x="28131"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10" name="object 10"/>
          <p:cNvSpPr/>
          <p:nvPr/>
        </p:nvSpPr>
        <p:spPr>
          <a:xfrm>
            <a:off x="11272681" y="4929471"/>
            <a:ext cx="0" cy="48260"/>
          </a:xfrm>
          <a:custGeom>
            <a:avLst/>
            <a:gdLst/>
            <a:ahLst/>
            <a:cxnLst/>
            <a:rect l="l" t="t" r="r" b="b"/>
            <a:pathLst>
              <a:path h="36195">
                <a:moveTo>
                  <a:pt x="0" y="35699"/>
                </a:moveTo>
                <a:lnTo>
                  <a:pt x="0" y="0"/>
                </a:lnTo>
              </a:path>
            </a:pathLst>
          </a:custGeom>
          <a:ln w="9524">
            <a:solidFill>
              <a:srgbClr val="666666"/>
            </a:solidFill>
          </a:ln>
        </p:spPr>
        <p:txBody>
          <a:bodyPr wrap="square" lIns="0" tIns="0" rIns="0" bIns="0" rtlCol="0"/>
          <a:lstStyle/>
          <a:p>
            <a:endParaRPr sz="2400"/>
          </a:p>
        </p:txBody>
      </p:sp>
      <p:sp>
        <p:nvSpPr>
          <p:cNvPr id="11" name="object 11"/>
          <p:cNvSpPr/>
          <p:nvPr/>
        </p:nvSpPr>
        <p:spPr>
          <a:xfrm>
            <a:off x="11299689" y="4901241"/>
            <a:ext cx="792480" cy="458047"/>
          </a:xfrm>
          <a:custGeom>
            <a:avLst/>
            <a:gdLst/>
            <a:ahLst/>
            <a:cxnLst/>
            <a:rect l="l" t="t" r="r" b="b"/>
            <a:pathLst>
              <a:path w="594359" h="343535">
                <a:moveTo>
                  <a:pt x="0" y="0"/>
                </a:moveTo>
                <a:lnTo>
                  <a:pt x="63512" y="1281"/>
                </a:lnTo>
                <a:lnTo>
                  <a:pt x="126374" y="5002"/>
                </a:lnTo>
                <a:lnTo>
                  <a:pt x="187937" y="10975"/>
                </a:lnTo>
                <a:lnTo>
                  <a:pt x="247550" y="19011"/>
                </a:lnTo>
                <a:lnTo>
                  <a:pt x="304567" y="28923"/>
                </a:lnTo>
                <a:lnTo>
                  <a:pt x="358338" y="40523"/>
                </a:lnTo>
                <a:lnTo>
                  <a:pt x="408214" y="53624"/>
                </a:lnTo>
                <a:lnTo>
                  <a:pt x="453547" y="68039"/>
                </a:lnTo>
                <a:lnTo>
                  <a:pt x="493688" y="83579"/>
                </a:lnTo>
                <a:lnTo>
                  <a:pt x="555799" y="117287"/>
                </a:lnTo>
                <a:lnTo>
                  <a:pt x="589357" y="153245"/>
                </a:lnTo>
                <a:lnTo>
                  <a:pt x="593807" y="171599"/>
                </a:lnTo>
                <a:lnTo>
                  <a:pt x="589389" y="189954"/>
                </a:lnTo>
                <a:lnTo>
                  <a:pt x="555897" y="225912"/>
                </a:lnTo>
                <a:lnTo>
                  <a:pt x="493855" y="259620"/>
                </a:lnTo>
                <a:lnTo>
                  <a:pt x="453752" y="275160"/>
                </a:lnTo>
                <a:lnTo>
                  <a:pt x="408458" y="289574"/>
                </a:lnTo>
                <a:lnTo>
                  <a:pt x="358623" y="302676"/>
                </a:lnTo>
                <a:lnTo>
                  <a:pt x="304896" y="314276"/>
                </a:lnTo>
                <a:lnTo>
                  <a:pt x="247926" y="324188"/>
                </a:lnTo>
                <a:lnTo>
                  <a:pt x="188363" y="332224"/>
                </a:lnTo>
                <a:lnTo>
                  <a:pt x="126855" y="338197"/>
                </a:lnTo>
                <a:lnTo>
                  <a:pt x="64050" y="341918"/>
                </a:lnTo>
                <a:lnTo>
                  <a:pt x="599" y="343199"/>
                </a:lnTo>
              </a:path>
            </a:pathLst>
          </a:custGeom>
          <a:ln w="9524">
            <a:solidFill>
              <a:srgbClr val="666666"/>
            </a:solidFill>
          </a:ln>
        </p:spPr>
        <p:txBody>
          <a:bodyPr wrap="square" lIns="0" tIns="0" rIns="0" bIns="0" rtlCol="0"/>
          <a:lstStyle/>
          <a:p>
            <a:endParaRPr sz="2400"/>
          </a:p>
        </p:txBody>
      </p:sp>
      <p:sp>
        <p:nvSpPr>
          <p:cNvPr id="12" name="object 12"/>
          <p:cNvSpPr/>
          <p:nvPr/>
        </p:nvSpPr>
        <p:spPr>
          <a:xfrm>
            <a:off x="10690073" y="4523767"/>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sz="2400"/>
          </a:p>
        </p:txBody>
      </p:sp>
      <p:sp>
        <p:nvSpPr>
          <p:cNvPr id="13" name="object 13"/>
          <p:cNvSpPr/>
          <p:nvPr/>
        </p:nvSpPr>
        <p:spPr>
          <a:xfrm>
            <a:off x="10690073" y="4523767"/>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sz="2400"/>
          </a:p>
        </p:txBody>
      </p:sp>
      <p:sp>
        <p:nvSpPr>
          <p:cNvPr id="14" name="object 14"/>
          <p:cNvSpPr txBox="1"/>
          <p:nvPr/>
        </p:nvSpPr>
        <p:spPr>
          <a:xfrm>
            <a:off x="10702773" y="4494043"/>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31B47"/>
                </a:solidFill>
                <a:latin typeface="Arial"/>
                <a:cs typeface="Arial"/>
              </a:rPr>
              <a:t>3x3 conv,</a:t>
            </a:r>
            <a:r>
              <a:rPr sz="933" spc="-27" dirty="0">
                <a:solidFill>
                  <a:srgbClr val="731B47"/>
                </a:solidFill>
                <a:latin typeface="Arial"/>
                <a:cs typeface="Arial"/>
              </a:rPr>
              <a:t> </a:t>
            </a:r>
            <a:r>
              <a:rPr sz="933" spc="-7" dirty="0">
                <a:solidFill>
                  <a:srgbClr val="731B47"/>
                </a:solidFill>
                <a:latin typeface="Arial"/>
                <a:cs typeface="Arial"/>
              </a:rPr>
              <a:t>64</a:t>
            </a:r>
            <a:endParaRPr sz="933">
              <a:latin typeface="Arial"/>
              <a:cs typeface="Arial"/>
            </a:endParaRPr>
          </a:p>
        </p:txBody>
      </p:sp>
      <p:sp>
        <p:nvSpPr>
          <p:cNvPr id="15" name="object 15"/>
          <p:cNvSpPr/>
          <p:nvPr/>
        </p:nvSpPr>
        <p:spPr>
          <a:xfrm>
            <a:off x="10690073" y="4697974"/>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sz="2400"/>
          </a:p>
        </p:txBody>
      </p:sp>
      <p:sp>
        <p:nvSpPr>
          <p:cNvPr id="16" name="object 16"/>
          <p:cNvSpPr/>
          <p:nvPr/>
        </p:nvSpPr>
        <p:spPr>
          <a:xfrm>
            <a:off x="10690073" y="4697974"/>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sz="2400"/>
          </a:p>
        </p:txBody>
      </p:sp>
      <p:sp>
        <p:nvSpPr>
          <p:cNvPr id="17" name="object 17"/>
          <p:cNvSpPr txBox="1"/>
          <p:nvPr/>
        </p:nvSpPr>
        <p:spPr>
          <a:xfrm>
            <a:off x="10702773" y="4668249"/>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31B47"/>
                </a:solidFill>
                <a:latin typeface="Arial"/>
                <a:cs typeface="Arial"/>
              </a:rPr>
              <a:t>3x3 conv,</a:t>
            </a:r>
            <a:r>
              <a:rPr sz="933" spc="-27" dirty="0">
                <a:solidFill>
                  <a:srgbClr val="731B47"/>
                </a:solidFill>
                <a:latin typeface="Arial"/>
                <a:cs typeface="Arial"/>
              </a:rPr>
              <a:t> </a:t>
            </a:r>
            <a:r>
              <a:rPr sz="933" spc="-7" dirty="0">
                <a:solidFill>
                  <a:srgbClr val="731B47"/>
                </a:solidFill>
                <a:latin typeface="Arial"/>
                <a:cs typeface="Arial"/>
              </a:rPr>
              <a:t>64</a:t>
            </a:r>
            <a:endParaRPr sz="933">
              <a:latin typeface="Arial"/>
              <a:cs typeface="Arial"/>
            </a:endParaRPr>
          </a:p>
        </p:txBody>
      </p:sp>
      <p:sp>
        <p:nvSpPr>
          <p:cNvPr id="18" name="object 18"/>
          <p:cNvSpPr/>
          <p:nvPr/>
        </p:nvSpPr>
        <p:spPr>
          <a:xfrm>
            <a:off x="11270272" y="4647173"/>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19" name="object 19"/>
          <p:cNvSpPr/>
          <p:nvPr/>
        </p:nvSpPr>
        <p:spPr>
          <a:xfrm>
            <a:off x="11270290" y="4821441"/>
            <a:ext cx="2540" cy="51647"/>
          </a:xfrm>
          <a:custGeom>
            <a:avLst/>
            <a:gdLst/>
            <a:ahLst/>
            <a:cxnLst/>
            <a:rect l="l" t="t" r="r" b="b"/>
            <a:pathLst>
              <a:path w="1904" h="38735">
                <a:moveTo>
                  <a:pt x="1799" y="38699"/>
                </a:moveTo>
                <a:lnTo>
                  <a:pt x="0" y="0"/>
                </a:lnTo>
              </a:path>
            </a:pathLst>
          </a:custGeom>
          <a:ln w="9524">
            <a:solidFill>
              <a:srgbClr val="666666"/>
            </a:solidFill>
          </a:ln>
        </p:spPr>
        <p:txBody>
          <a:bodyPr wrap="square" lIns="0" tIns="0" rIns="0" bIns="0" rtlCol="0"/>
          <a:lstStyle/>
          <a:p>
            <a:endParaRPr sz="2400"/>
          </a:p>
        </p:txBody>
      </p:sp>
      <p:sp>
        <p:nvSpPr>
          <p:cNvPr id="20" name="object 20"/>
          <p:cNvSpPr/>
          <p:nvPr/>
        </p:nvSpPr>
        <p:spPr>
          <a:xfrm>
            <a:off x="11243816" y="4413191"/>
            <a:ext cx="54187" cy="56727"/>
          </a:xfrm>
          <a:custGeom>
            <a:avLst/>
            <a:gdLst/>
            <a:ahLst/>
            <a:cxnLst/>
            <a:rect l="l" t="t" r="r" b="b"/>
            <a:pathLst>
              <a:path w="40640" h="42545">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7" y="10161"/>
                </a:lnTo>
                <a:lnTo>
                  <a:pt x="40499" y="15541"/>
                </a:lnTo>
                <a:lnTo>
                  <a:pt x="40499" y="21149"/>
                </a:lnTo>
                <a:lnTo>
                  <a:pt x="38908" y="29382"/>
                </a:lnTo>
                <a:lnTo>
                  <a:pt x="34569"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21" name="object 21"/>
          <p:cNvSpPr/>
          <p:nvPr/>
        </p:nvSpPr>
        <p:spPr>
          <a:xfrm>
            <a:off x="11243816" y="4413191"/>
            <a:ext cx="54187" cy="56727"/>
          </a:xfrm>
          <a:custGeom>
            <a:avLst/>
            <a:gdLst/>
            <a:ahLst/>
            <a:cxnLst/>
            <a:rect l="l" t="t" r="r" b="b"/>
            <a:pathLst>
              <a:path w="40640" h="42545">
                <a:moveTo>
                  <a:pt x="0" y="21149"/>
                </a:moveTo>
                <a:lnTo>
                  <a:pt x="1591" y="12917"/>
                </a:lnTo>
                <a:lnTo>
                  <a:pt x="5931" y="6194"/>
                </a:lnTo>
                <a:lnTo>
                  <a:pt x="12367" y="1662"/>
                </a:lnTo>
                <a:lnTo>
                  <a:pt x="20249" y="0"/>
                </a:lnTo>
                <a:lnTo>
                  <a:pt x="25620" y="0"/>
                </a:lnTo>
                <a:lnTo>
                  <a:pt x="30771" y="2228"/>
                </a:lnTo>
                <a:lnTo>
                  <a:pt x="34569" y="6194"/>
                </a:lnTo>
                <a:lnTo>
                  <a:pt x="38367" y="10161"/>
                </a:lnTo>
                <a:lnTo>
                  <a:pt x="40499" y="15541"/>
                </a:lnTo>
                <a:lnTo>
                  <a:pt x="40499" y="21149"/>
                </a:lnTo>
                <a:lnTo>
                  <a:pt x="38908" y="29382"/>
                </a:lnTo>
                <a:lnTo>
                  <a:pt x="34569"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22" name="object 22"/>
          <p:cNvSpPr/>
          <p:nvPr/>
        </p:nvSpPr>
        <p:spPr>
          <a:xfrm>
            <a:off x="11270273" y="4469767"/>
            <a:ext cx="847" cy="54187"/>
          </a:xfrm>
          <a:custGeom>
            <a:avLst/>
            <a:gdLst/>
            <a:ahLst/>
            <a:cxnLst/>
            <a:rect l="l" t="t" r="r" b="b"/>
            <a:pathLst>
              <a:path w="634" h="40639">
                <a:moveTo>
                  <a:pt x="149" y="-4762"/>
                </a:moveTo>
                <a:lnTo>
                  <a:pt x="149" y="45262"/>
                </a:lnTo>
              </a:path>
            </a:pathLst>
          </a:custGeom>
          <a:ln w="9824">
            <a:solidFill>
              <a:srgbClr val="666666"/>
            </a:solidFill>
          </a:ln>
        </p:spPr>
        <p:txBody>
          <a:bodyPr wrap="square" lIns="0" tIns="0" rIns="0" bIns="0" rtlCol="0"/>
          <a:lstStyle/>
          <a:p>
            <a:endParaRPr sz="2400"/>
          </a:p>
        </p:txBody>
      </p:sp>
      <p:sp>
        <p:nvSpPr>
          <p:cNvPr id="23" name="object 23"/>
          <p:cNvSpPr/>
          <p:nvPr/>
        </p:nvSpPr>
        <p:spPr>
          <a:xfrm>
            <a:off x="11270815" y="441319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a:p>
        </p:txBody>
      </p:sp>
      <p:sp>
        <p:nvSpPr>
          <p:cNvPr id="24" name="object 24"/>
          <p:cNvSpPr/>
          <p:nvPr/>
        </p:nvSpPr>
        <p:spPr>
          <a:xfrm>
            <a:off x="11297690" y="4441240"/>
            <a:ext cx="817033" cy="460587"/>
          </a:xfrm>
          <a:custGeom>
            <a:avLst/>
            <a:gdLst/>
            <a:ahLst/>
            <a:cxnLst/>
            <a:rect l="l" t="t" r="r" b="b"/>
            <a:pathLst>
              <a:path w="612775" h="345439">
                <a:moveTo>
                  <a:pt x="1499" y="344999"/>
                </a:moveTo>
                <a:lnTo>
                  <a:pt x="66848" y="343711"/>
                </a:lnTo>
                <a:lnTo>
                  <a:pt x="131533" y="339970"/>
                </a:lnTo>
                <a:lnTo>
                  <a:pt x="194885" y="333967"/>
                </a:lnTo>
                <a:lnTo>
                  <a:pt x="256236" y="325889"/>
                </a:lnTo>
                <a:lnTo>
                  <a:pt x="314916" y="315925"/>
                </a:lnTo>
                <a:lnTo>
                  <a:pt x="370255" y="304263"/>
                </a:lnTo>
                <a:lnTo>
                  <a:pt x="421586" y="291093"/>
                </a:lnTo>
                <a:lnTo>
                  <a:pt x="468238" y="276603"/>
                </a:lnTo>
                <a:lnTo>
                  <a:pt x="509543" y="260981"/>
                </a:lnTo>
                <a:lnTo>
                  <a:pt x="544830" y="244416"/>
                </a:lnTo>
                <a:lnTo>
                  <a:pt x="594680" y="209212"/>
                </a:lnTo>
                <a:lnTo>
                  <a:pt x="612432" y="172499"/>
                </a:lnTo>
                <a:lnTo>
                  <a:pt x="607822" y="154049"/>
                </a:lnTo>
                <a:lnTo>
                  <a:pt x="573188" y="117902"/>
                </a:lnTo>
                <a:lnTo>
                  <a:pt x="509124" y="84018"/>
                </a:lnTo>
                <a:lnTo>
                  <a:pt x="467726" y="68396"/>
                </a:lnTo>
                <a:lnTo>
                  <a:pt x="420976" y="53906"/>
                </a:lnTo>
                <a:lnTo>
                  <a:pt x="369542" y="40736"/>
                </a:lnTo>
                <a:lnTo>
                  <a:pt x="314093" y="29074"/>
                </a:lnTo>
                <a:lnTo>
                  <a:pt x="255296" y="19110"/>
                </a:lnTo>
                <a:lnTo>
                  <a:pt x="193819" y="11032"/>
                </a:lnTo>
                <a:lnTo>
                  <a:pt x="130332" y="5029"/>
                </a:lnTo>
                <a:lnTo>
                  <a:pt x="65503" y="1288"/>
                </a:lnTo>
                <a:lnTo>
                  <a:pt x="0" y="0"/>
                </a:lnTo>
              </a:path>
            </a:pathLst>
          </a:custGeom>
          <a:ln w="9524">
            <a:solidFill>
              <a:srgbClr val="666666"/>
            </a:solidFill>
          </a:ln>
        </p:spPr>
        <p:txBody>
          <a:bodyPr wrap="square" lIns="0" tIns="0" rIns="0" bIns="0" rtlCol="0"/>
          <a:lstStyle/>
          <a:p>
            <a:endParaRPr sz="2400"/>
          </a:p>
        </p:txBody>
      </p:sp>
      <p:sp>
        <p:nvSpPr>
          <p:cNvPr id="25" name="object 25"/>
          <p:cNvSpPr/>
          <p:nvPr/>
        </p:nvSpPr>
        <p:spPr>
          <a:xfrm>
            <a:off x="10690073" y="4063834"/>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sz="2400"/>
          </a:p>
        </p:txBody>
      </p:sp>
      <p:sp>
        <p:nvSpPr>
          <p:cNvPr id="26" name="object 26"/>
          <p:cNvSpPr/>
          <p:nvPr/>
        </p:nvSpPr>
        <p:spPr>
          <a:xfrm>
            <a:off x="10690073" y="4063834"/>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sz="2400"/>
          </a:p>
        </p:txBody>
      </p:sp>
      <p:sp>
        <p:nvSpPr>
          <p:cNvPr id="27" name="object 27"/>
          <p:cNvSpPr txBox="1"/>
          <p:nvPr/>
        </p:nvSpPr>
        <p:spPr>
          <a:xfrm>
            <a:off x="10702773" y="4034108"/>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31B47"/>
                </a:solidFill>
                <a:latin typeface="Arial"/>
                <a:cs typeface="Arial"/>
              </a:rPr>
              <a:t>3x3 conv,</a:t>
            </a:r>
            <a:r>
              <a:rPr sz="933" spc="-27" dirty="0">
                <a:solidFill>
                  <a:srgbClr val="731B47"/>
                </a:solidFill>
                <a:latin typeface="Arial"/>
                <a:cs typeface="Arial"/>
              </a:rPr>
              <a:t> </a:t>
            </a:r>
            <a:r>
              <a:rPr sz="933" spc="-7" dirty="0">
                <a:solidFill>
                  <a:srgbClr val="731B47"/>
                </a:solidFill>
                <a:latin typeface="Arial"/>
                <a:cs typeface="Arial"/>
              </a:rPr>
              <a:t>64</a:t>
            </a:r>
            <a:endParaRPr sz="933">
              <a:latin typeface="Arial"/>
              <a:cs typeface="Arial"/>
            </a:endParaRPr>
          </a:p>
        </p:txBody>
      </p:sp>
      <p:sp>
        <p:nvSpPr>
          <p:cNvPr id="28" name="object 28"/>
          <p:cNvSpPr/>
          <p:nvPr/>
        </p:nvSpPr>
        <p:spPr>
          <a:xfrm>
            <a:off x="10690073" y="4238040"/>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sz="2400"/>
          </a:p>
        </p:txBody>
      </p:sp>
      <p:sp>
        <p:nvSpPr>
          <p:cNvPr id="29" name="object 29"/>
          <p:cNvSpPr/>
          <p:nvPr/>
        </p:nvSpPr>
        <p:spPr>
          <a:xfrm>
            <a:off x="10690073" y="4238040"/>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sz="2400"/>
          </a:p>
        </p:txBody>
      </p:sp>
      <p:sp>
        <p:nvSpPr>
          <p:cNvPr id="30" name="object 30"/>
          <p:cNvSpPr txBox="1"/>
          <p:nvPr/>
        </p:nvSpPr>
        <p:spPr>
          <a:xfrm>
            <a:off x="10702773" y="4208315"/>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31B47"/>
                </a:solidFill>
                <a:latin typeface="Arial"/>
                <a:cs typeface="Arial"/>
              </a:rPr>
              <a:t>3x3 conv,</a:t>
            </a:r>
            <a:r>
              <a:rPr sz="933" spc="-27" dirty="0">
                <a:solidFill>
                  <a:srgbClr val="731B47"/>
                </a:solidFill>
                <a:latin typeface="Arial"/>
                <a:cs typeface="Arial"/>
              </a:rPr>
              <a:t> </a:t>
            </a:r>
            <a:r>
              <a:rPr sz="933" spc="-7" dirty="0">
                <a:solidFill>
                  <a:srgbClr val="731B47"/>
                </a:solidFill>
                <a:latin typeface="Arial"/>
                <a:cs typeface="Arial"/>
              </a:rPr>
              <a:t>64</a:t>
            </a:r>
            <a:endParaRPr sz="933">
              <a:latin typeface="Arial"/>
              <a:cs typeface="Arial"/>
            </a:endParaRPr>
          </a:p>
        </p:txBody>
      </p:sp>
      <p:sp>
        <p:nvSpPr>
          <p:cNvPr id="31" name="object 31"/>
          <p:cNvSpPr/>
          <p:nvPr/>
        </p:nvSpPr>
        <p:spPr>
          <a:xfrm>
            <a:off x="11270272" y="4187240"/>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32" name="object 32"/>
          <p:cNvSpPr/>
          <p:nvPr/>
        </p:nvSpPr>
        <p:spPr>
          <a:xfrm>
            <a:off x="11270415" y="4361591"/>
            <a:ext cx="847" cy="51647"/>
          </a:xfrm>
          <a:custGeom>
            <a:avLst/>
            <a:gdLst/>
            <a:ahLst/>
            <a:cxnLst/>
            <a:rect l="l" t="t" r="r" b="b"/>
            <a:pathLst>
              <a:path w="634" h="38735">
                <a:moveTo>
                  <a:pt x="149" y="-4762"/>
                </a:moveTo>
                <a:lnTo>
                  <a:pt x="149" y="43462"/>
                </a:lnTo>
              </a:path>
            </a:pathLst>
          </a:custGeom>
          <a:ln w="9824">
            <a:solidFill>
              <a:srgbClr val="666666"/>
            </a:solidFill>
          </a:ln>
        </p:spPr>
        <p:txBody>
          <a:bodyPr wrap="square" lIns="0" tIns="0" rIns="0" bIns="0" rtlCol="0"/>
          <a:lstStyle/>
          <a:p>
            <a:endParaRPr sz="2400"/>
          </a:p>
        </p:txBody>
      </p:sp>
      <p:sp>
        <p:nvSpPr>
          <p:cNvPr id="33" name="object 33"/>
          <p:cNvSpPr/>
          <p:nvPr/>
        </p:nvSpPr>
        <p:spPr>
          <a:xfrm>
            <a:off x="11243816" y="3959631"/>
            <a:ext cx="54187" cy="56727"/>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7" y="10160"/>
                </a:lnTo>
                <a:lnTo>
                  <a:pt x="40499" y="15540"/>
                </a:lnTo>
                <a:lnTo>
                  <a:pt x="40499" y="21149"/>
                </a:lnTo>
                <a:lnTo>
                  <a:pt x="38908" y="29382"/>
                </a:lnTo>
                <a:lnTo>
                  <a:pt x="34569"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34" name="object 34"/>
          <p:cNvSpPr/>
          <p:nvPr/>
        </p:nvSpPr>
        <p:spPr>
          <a:xfrm>
            <a:off x="11243816" y="3959631"/>
            <a:ext cx="54187" cy="56727"/>
          </a:xfrm>
          <a:custGeom>
            <a:avLst/>
            <a:gdLst/>
            <a:ahLst/>
            <a:cxnLst/>
            <a:rect l="l" t="t" r="r" b="b"/>
            <a:pathLst>
              <a:path w="40640" h="42544">
                <a:moveTo>
                  <a:pt x="0" y="21149"/>
                </a:moveTo>
                <a:lnTo>
                  <a:pt x="1591" y="12917"/>
                </a:lnTo>
                <a:lnTo>
                  <a:pt x="5931" y="6194"/>
                </a:lnTo>
                <a:lnTo>
                  <a:pt x="12367" y="1662"/>
                </a:lnTo>
                <a:lnTo>
                  <a:pt x="20249" y="0"/>
                </a:lnTo>
                <a:lnTo>
                  <a:pt x="25620" y="0"/>
                </a:lnTo>
                <a:lnTo>
                  <a:pt x="30771" y="2228"/>
                </a:lnTo>
                <a:lnTo>
                  <a:pt x="34569" y="6194"/>
                </a:lnTo>
                <a:lnTo>
                  <a:pt x="38367" y="10160"/>
                </a:lnTo>
                <a:lnTo>
                  <a:pt x="40499" y="15540"/>
                </a:lnTo>
                <a:lnTo>
                  <a:pt x="40499" y="21149"/>
                </a:lnTo>
                <a:lnTo>
                  <a:pt x="38908" y="29382"/>
                </a:lnTo>
                <a:lnTo>
                  <a:pt x="34569"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35" name="object 35"/>
          <p:cNvSpPr/>
          <p:nvPr/>
        </p:nvSpPr>
        <p:spPr>
          <a:xfrm>
            <a:off x="11270273" y="4015834"/>
            <a:ext cx="847" cy="48260"/>
          </a:xfrm>
          <a:custGeom>
            <a:avLst/>
            <a:gdLst/>
            <a:ahLst/>
            <a:cxnLst/>
            <a:rect l="l" t="t" r="r" b="b"/>
            <a:pathLst>
              <a:path w="634" h="36194">
                <a:moveTo>
                  <a:pt x="149" y="-4762"/>
                </a:moveTo>
                <a:lnTo>
                  <a:pt x="149" y="40762"/>
                </a:lnTo>
              </a:path>
            </a:pathLst>
          </a:custGeom>
          <a:ln w="9824">
            <a:solidFill>
              <a:srgbClr val="666666"/>
            </a:solidFill>
          </a:ln>
        </p:spPr>
        <p:txBody>
          <a:bodyPr wrap="square" lIns="0" tIns="0" rIns="0" bIns="0" rtlCol="0"/>
          <a:lstStyle/>
          <a:p>
            <a:endParaRPr sz="2400"/>
          </a:p>
        </p:txBody>
      </p:sp>
      <p:sp>
        <p:nvSpPr>
          <p:cNvPr id="36" name="object 36"/>
          <p:cNvSpPr/>
          <p:nvPr/>
        </p:nvSpPr>
        <p:spPr>
          <a:xfrm>
            <a:off x="11297815" y="3987791"/>
            <a:ext cx="794173" cy="453813"/>
          </a:xfrm>
          <a:custGeom>
            <a:avLst/>
            <a:gdLst/>
            <a:ahLst/>
            <a:cxnLst/>
            <a:rect l="l" t="t" r="r" b="b"/>
            <a:pathLst>
              <a:path w="595629" h="340360">
                <a:moveTo>
                  <a:pt x="0" y="340199"/>
                </a:moveTo>
                <a:lnTo>
                  <a:pt x="63663" y="338928"/>
                </a:lnTo>
                <a:lnTo>
                  <a:pt x="126674" y="335240"/>
                </a:lnTo>
                <a:lnTo>
                  <a:pt x="188382" y="329320"/>
                </a:lnTo>
                <a:lnTo>
                  <a:pt x="248137" y="321354"/>
                </a:lnTo>
                <a:lnTo>
                  <a:pt x="305288" y="311529"/>
                </a:lnTo>
                <a:lnTo>
                  <a:pt x="359186" y="300030"/>
                </a:lnTo>
                <a:lnTo>
                  <a:pt x="409181" y="287043"/>
                </a:lnTo>
                <a:lnTo>
                  <a:pt x="454621" y="272755"/>
                </a:lnTo>
                <a:lnTo>
                  <a:pt x="494857" y="257350"/>
                </a:lnTo>
                <a:lnTo>
                  <a:pt x="557115" y="223938"/>
                </a:lnTo>
                <a:lnTo>
                  <a:pt x="590752" y="188294"/>
                </a:lnTo>
                <a:lnTo>
                  <a:pt x="595213" y="170099"/>
                </a:lnTo>
                <a:lnTo>
                  <a:pt x="590784" y="151905"/>
                </a:lnTo>
                <a:lnTo>
                  <a:pt x="557212" y="116261"/>
                </a:lnTo>
                <a:lnTo>
                  <a:pt x="495024" y="82849"/>
                </a:lnTo>
                <a:lnTo>
                  <a:pt x="454825" y="67444"/>
                </a:lnTo>
                <a:lnTo>
                  <a:pt x="409424" y="53156"/>
                </a:lnTo>
                <a:lnTo>
                  <a:pt x="359472" y="40169"/>
                </a:lnTo>
                <a:lnTo>
                  <a:pt x="305617" y="28670"/>
                </a:lnTo>
                <a:lnTo>
                  <a:pt x="248513" y="18844"/>
                </a:lnTo>
                <a:lnTo>
                  <a:pt x="188808" y="10879"/>
                </a:lnTo>
                <a:lnTo>
                  <a:pt x="127154" y="4959"/>
                </a:lnTo>
                <a:lnTo>
                  <a:pt x="64201" y="1270"/>
                </a:lnTo>
                <a:lnTo>
                  <a:pt x="599" y="0"/>
                </a:lnTo>
              </a:path>
            </a:pathLst>
          </a:custGeom>
          <a:ln w="9524">
            <a:solidFill>
              <a:srgbClr val="666666"/>
            </a:solidFill>
          </a:ln>
        </p:spPr>
        <p:txBody>
          <a:bodyPr wrap="square" lIns="0" tIns="0" rIns="0" bIns="0" rtlCol="0"/>
          <a:lstStyle/>
          <a:p>
            <a:endParaRPr sz="2400"/>
          </a:p>
        </p:txBody>
      </p:sp>
      <p:sp>
        <p:nvSpPr>
          <p:cNvPr id="37" name="object 37"/>
          <p:cNvSpPr txBox="1"/>
          <p:nvPr/>
        </p:nvSpPr>
        <p:spPr>
          <a:xfrm>
            <a:off x="10703977" y="3575959"/>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B81D1"/>
                </a:solidFill>
                <a:latin typeface="Arial"/>
                <a:cs typeface="Arial"/>
              </a:rPr>
              <a:t>3x3 conv,</a:t>
            </a:r>
            <a:r>
              <a:rPr sz="933" spc="-33" dirty="0">
                <a:solidFill>
                  <a:srgbClr val="8B81D1"/>
                </a:solidFill>
                <a:latin typeface="Arial"/>
                <a:cs typeface="Arial"/>
              </a:rPr>
              <a:t> </a:t>
            </a:r>
            <a:r>
              <a:rPr sz="933" spc="-7" dirty="0">
                <a:solidFill>
                  <a:srgbClr val="8B81D1"/>
                </a:solidFill>
                <a:latin typeface="Arial"/>
                <a:cs typeface="Arial"/>
              </a:rPr>
              <a:t>128</a:t>
            </a:r>
            <a:endParaRPr sz="933">
              <a:latin typeface="Arial"/>
              <a:cs typeface="Arial"/>
            </a:endParaRPr>
          </a:p>
        </p:txBody>
      </p:sp>
      <p:sp>
        <p:nvSpPr>
          <p:cNvPr id="38" name="object 38"/>
          <p:cNvSpPr/>
          <p:nvPr/>
        </p:nvSpPr>
        <p:spPr>
          <a:xfrm>
            <a:off x="10691277" y="3779891"/>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D9D1E9"/>
          </a:solidFill>
        </p:spPr>
        <p:txBody>
          <a:bodyPr wrap="square" lIns="0" tIns="0" rIns="0" bIns="0" rtlCol="0"/>
          <a:lstStyle/>
          <a:p>
            <a:endParaRPr sz="2400"/>
          </a:p>
        </p:txBody>
      </p:sp>
      <p:sp>
        <p:nvSpPr>
          <p:cNvPr id="39" name="object 39"/>
          <p:cNvSpPr/>
          <p:nvPr/>
        </p:nvSpPr>
        <p:spPr>
          <a:xfrm>
            <a:off x="10691277" y="3779891"/>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sz="2400"/>
          </a:p>
        </p:txBody>
      </p:sp>
      <p:sp>
        <p:nvSpPr>
          <p:cNvPr id="40" name="object 40"/>
          <p:cNvSpPr txBox="1"/>
          <p:nvPr/>
        </p:nvSpPr>
        <p:spPr>
          <a:xfrm>
            <a:off x="10703977" y="3750167"/>
            <a:ext cx="1135380" cy="160664"/>
          </a:xfrm>
          <a:prstGeom prst="rect">
            <a:avLst/>
          </a:prstGeom>
        </p:spPr>
        <p:txBody>
          <a:bodyPr vert="horz" wrap="square" lIns="0" tIns="16933" rIns="0" bIns="0" rtlCol="0">
            <a:spAutoFit/>
          </a:bodyPr>
          <a:lstStyle/>
          <a:p>
            <a:pPr marL="115990">
              <a:spcBef>
                <a:spcPts val="133"/>
              </a:spcBef>
            </a:pPr>
            <a:r>
              <a:rPr sz="933" spc="-13" dirty="0">
                <a:solidFill>
                  <a:srgbClr val="8B81D1"/>
                </a:solidFill>
                <a:latin typeface="Arial"/>
                <a:cs typeface="Arial"/>
              </a:rPr>
              <a:t>3x3 conv, </a:t>
            </a:r>
            <a:r>
              <a:rPr sz="933" spc="-7" dirty="0">
                <a:solidFill>
                  <a:srgbClr val="8B81D1"/>
                </a:solidFill>
                <a:latin typeface="Arial"/>
                <a:cs typeface="Arial"/>
              </a:rPr>
              <a:t>128 </a:t>
            </a:r>
            <a:r>
              <a:rPr sz="933" spc="40" dirty="0">
                <a:solidFill>
                  <a:srgbClr val="8B81D1"/>
                </a:solidFill>
                <a:latin typeface="Arial"/>
                <a:cs typeface="Arial"/>
              </a:rPr>
              <a:t>/</a:t>
            </a:r>
            <a:r>
              <a:rPr sz="933" spc="-53" dirty="0">
                <a:solidFill>
                  <a:srgbClr val="8B81D1"/>
                </a:solidFill>
                <a:latin typeface="Arial"/>
                <a:cs typeface="Arial"/>
              </a:rPr>
              <a:t> </a:t>
            </a:r>
            <a:r>
              <a:rPr sz="933" dirty="0">
                <a:solidFill>
                  <a:srgbClr val="8B81D1"/>
                </a:solidFill>
                <a:latin typeface="Arial"/>
                <a:cs typeface="Arial"/>
              </a:rPr>
              <a:t>2</a:t>
            </a:r>
            <a:endParaRPr sz="933">
              <a:latin typeface="Arial"/>
              <a:cs typeface="Arial"/>
            </a:endParaRPr>
          </a:p>
        </p:txBody>
      </p:sp>
      <p:sp>
        <p:nvSpPr>
          <p:cNvPr id="41" name="object 41"/>
          <p:cNvSpPr/>
          <p:nvPr/>
        </p:nvSpPr>
        <p:spPr>
          <a:xfrm>
            <a:off x="11271476" y="3729091"/>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42" name="object 42"/>
          <p:cNvSpPr/>
          <p:nvPr/>
        </p:nvSpPr>
        <p:spPr>
          <a:xfrm>
            <a:off x="11270815" y="3903631"/>
            <a:ext cx="847" cy="56727"/>
          </a:xfrm>
          <a:custGeom>
            <a:avLst/>
            <a:gdLst/>
            <a:ahLst/>
            <a:cxnLst/>
            <a:rect l="l" t="t" r="r" b="b"/>
            <a:pathLst>
              <a:path w="634" h="42544">
                <a:moveTo>
                  <a:pt x="0" y="41999"/>
                </a:moveTo>
                <a:lnTo>
                  <a:pt x="599" y="0"/>
                </a:lnTo>
              </a:path>
            </a:pathLst>
          </a:custGeom>
          <a:ln w="9524">
            <a:solidFill>
              <a:srgbClr val="666666"/>
            </a:solidFill>
          </a:ln>
        </p:spPr>
        <p:txBody>
          <a:bodyPr wrap="square" lIns="0" tIns="0" rIns="0" bIns="0" rtlCol="0"/>
          <a:lstStyle/>
          <a:p>
            <a:endParaRPr sz="2400"/>
          </a:p>
        </p:txBody>
      </p:sp>
      <p:sp>
        <p:nvSpPr>
          <p:cNvPr id="43" name="object 43"/>
          <p:cNvSpPr/>
          <p:nvPr/>
        </p:nvSpPr>
        <p:spPr>
          <a:xfrm>
            <a:off x="11244753" y="3501651"/>
            <a:ext cx="54187" cy="56727"/>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19"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44" name="object 44"/>
          <p:cNvSpPr/>
          <p:nvPr/>
        </p:nvSpPr>
        <p:spPr>
          <a:xfrm>
            <a:off x="11244753" y="3501651"/>
            <a:ext cx="54187" cy="56727"/>
          </a:xfrm>
          <a:custGeom>
            <a:avLst/>
            <a:gdLst/>
            <a:ahLst/>
            <a:cxnLst/>
            <a:rect l="l" t="t" r="r" b="b"/>
            <a:pathLst>
              <a:path w="40640" h="42544">
                <a:moveTo>
                  <a:pt x="0" y="21149"/>
                </a:moveTo>
                <a:lnTo>
                  <a:pt x="1591" y="12917"/>
                </a:lnTo>
                <a:lnTo>
                  <a:pt x="5931" y="6194"/>
                </a:lnTo>
                <a:lnTo>
                  <a:pt x="12367" y="1662"/>
                </a:lnTo>
                <a:lnTo>
                  <a:pt x="20249" y="0"/>
                </a:lnTo>
                <a:lnTo>
                  <a:pt x="25619"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45" name="object 45"/>
          <p:cNvSpPr/>
          <p:nvPr/>
        </p:nvSpPr>
        <p:spPr>
          <a:xfrm>
            <a:off x="11271477" y="3558085"/>
            <a:ext cx="847" cy="48260"/>
          </a:xfrm>
          <a:custGeom>
            <a:avLst/>
            <a:gdLst/>
            <a:ahLst/>
            <a:cxnLst/>
            <a:rect l="l" t="t" r="r" b="b"/>
            <a:pathLst>
              <a:path w="634" h="36194">
                <a:moveTo>
                  <a:pt x="149" y="-4762"/>
                </a:moveTo>
                <a:lnTo>
                  <a:pt x="149" y="40462"/>
                </a:lnTo>
              </a:path>
            </a:pathLst>
          </a:custGeom>
          <a:ln w="9824">
            <a:solidFill>
              <a:srgbClr val="666666"/>
            </a:solidFill>
          </a:ln>
        </p:spPr>
        <p:txBody>
          <a:bodyPr wrap="square" lIns="0" tIns="0" rIns="0" bIns="0" rtlCol="0"/>
          <a:lstStyle/>
          <a:p>
            <a:endParaRPr sz="2400"/>
          </a:p>
        </p:txBody>
      </p:sp>
      <p:sp>
        <p:nvSpPr>
          <p:cNvPr id="46" name="object 46"/>
          <p:cNvSpPr/>
          <p:nvPr/>
        </p:nvSpPr>
        <p:spPr>
          <a:xfrm>
            <a:off x="11297952" y="3529851"/>
            <a:ext cx="794173" cy="458047"/>
          </a:xfrm>
          <a:custGeom>
            <a:avLst/>
            <a:gdLst/>
            <a:ahLst/>
            <a:cxnLst/>
            <a:rect l="l" t="t" r="r" b="b"/>
            <a:pathLst>
              <a:path w="595629" h="343535">
                <a:moveTo>
                  <a:pt x="599" y="0"/>
                </a:moveTo>
                <a:lnTo>
                  <a:pt x="64190" y="1283"/>
                </a:lnTo>
                <a:lnTo>
                  <a:pt x="127132" y="5007"/>
                </a:lnTo>
                <a:lnTo>
                  <a:pt x="188775" y="10984"/>
                </a:lnTo>
                <a:lnTo>
                  <a:pt x="248469" y="19027"/>
                </a:lnTo>
                <a:lnTo>
                  <a:pt x="305564" y="28948"/>
                </a:lnTo>
                <a:lnTo>
                  <a:pt x="359409" y="40559"/>
                </a:lnTo>
                <a:lnTo>
                  <a:pt x="409353" y="53671"/>
                </a:lnTo>
                <a:lnTo>
                  <a:pt x="454746" y="68099"/>
                </a:lnTo>
                <a:lnTo>
                  <a:pt x="494938" y="83653"/>
                </a:lnTo>
                <a:lnTo>
                  <a:pt x="557116" y="117389"/>
                </a:lnTo>
                <a:lnTo>
                  <a:pt x="590682" y="153379"/>
                </a:lnTo>
                <a:lnTo>
                  <a:pt x="595109" y="171749"/>
                </a:lnTo>
                <a:lnTo>
                  <a:pt x="590650" y="190120"/>
                </a:lnTo>
                <a:lnTo>
                  <a:pt x="557018" y="226110"/>
                </a:lnTo>
                <a:lnTo>
                  <a:pt x="494771" y="259846"/>
                </a:lnTo>
                <a:lnTo>
                  <a:pt x="454542" y="275400"/>
                </a:lnTo>
                <a:lnTo>
                  <a:pt x="409109" y="289828"/>
                </a:lnTo>
                <a:lnTo>
                  <a:pt x="359124" y="302940"/>
                </a:lnTo>
                <a:lnTo>
                  <a:pt x="305235" y="314551"/>
                </a:lnTo>
                <a:lnTo>
                  <a:pt x="248093" y="324472"/>
                </a:lnTo>
                <a:lnTo>
                  <a:pt x="188349" y="332515"/>
                </a:lnTo>
                <a:lnTo>
                  <a:pt x="126651" y="338492"/>
                </a:lnTo>
                <a:lnTo>
                  <a:pt x="63652" y="342216"/>
                </a:lnTo>
                <a:lnTo>
                  <a:pt x="0" y="343499"/>
                </a:lnTo>
              </a:path>
            </a:pathLst>
          </a:custGeom>
          <a:ln w="9524">
            <a:solidFill>
              <a:srgbClr val="666666"/>
            </a:solidFill>
          </a:ln>
        </p:spPr>
        <p:txBody>
          <a:bodyPr wrap="square" lIns="0" tIns="0" rIns="0" bIns="0" rtlCol="0"/>
          <a:lstStyle/>
          <a:p>
            <a:endParaRPr sz="2400"/>
          </a:p>
        </p:txBody>
      </p:sp>
      <p:sp>
        <p:nvSpPr>
          <p:cNvPr id="47" name="object 47"/>
          <p:cNvSpPr txBox="1"/>
          <p:nvPr/>
        </p:nvSpPr>
        <p:spPr>
          <a:xfrm>
            <a:off x="10701567" y="3122655"/>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B81D1"/>
                </a:solidFill>
                <a:latin typeface="Arial"/>
                <a:cs typeface="Arial"/>
              </a:rPr>
              <a:t>3x3 conv,</a:t>
            </a:r>
            <a:r>
              <a:rPr sz="933" spc="-33" dirty="0">
                <a:solidFill>
                  <a:srgbClr val="8B81D1"/>
                </a:solidFill>
                <a:latin typeface="Arial"/>
                <a:cs typeface="Arial"/>
              </a:rPr>
              <a:t> </a:t>
            </a:r>
            <a:r>
              <a:rPr sz="933" spc="-7" dirty="0">
                <a:solidFill>
                  <a:srgbClr val="8B81D1"/>
                </a:solidFill>
                <a:latin typeface="Arial"/>
                <a:cs typeface="Arial"/>
              </a:rPr>
              <a:t>128</a:t>
            </a:r>
            <a:endParaRPr sz="933">
              <a:latin typeface="Arial"/>
              <a:cs typeface="Arial"/>
            </a:endParaRPr>
          </a:p>
        </p:txBody>
      </p:sp>
      <p:sp>
        <p:nvSpPr>
          <p:cNvPr id="48" name="object 48"/>
          <p:cNvSpPr/>
          <p:nvPr/>
        </p:nvSpPr>
        <p:spPr>
          <a:xfrm>
            <a:off x="10688867" y="3326587"/>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D9D1E9"/>
          </a:solidFill>
        </p:spPr>
        <p:txBody>
          <a:bodyPr wrap="square" lIns="0" tIns="0" rIns="0" bIns="0" rtlCol="0"/>
          <a:lstStyle/>
          <a:p>
            <a:endParaRPr sz="2400"/>
          </a:p>
        </p:txBody>
      </p:sp>
      <p:sp>
        <p:nvSpPr>
          <p:cNvPr id="49" name="object 49"/>
          <p:cNvSpPr/>
          <p:nvPr/>
        </p:nvSpPr>
        <p:spPr>
          <a:xfrm>
            <a:off x="10688867" y="3326587"/>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sz="2400"/>
          </a:p>
        </p:txBody>
      </p:sp>
      <p:sp>
        <p:nvSpPr>
          <p:cNvPr id="50" name="object 50"/>
          <p:cNvSpPr txBox="1"/>
          <p:nvPr/>
        </p:nvSpPr>
        <p:spPr>
          <a:xfrm>
            <a:off x="10701567" y="3296863"/>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B81D1"/>
                </a:solidFill>
                <a:latin typeface="Arial"/>
                <a:cs typeface="Arial"/>
              </a:rPr>
              <a:t>3x3 conv,</a:t>
            </a:r>
            <a:r>
              <a:rPr sz="933" spc="-33" dirty="0">
                <a:solidFill>
                  <a:srgbClr val="8B81D1"/>
                </a:solidFill>
                <a:latin typeface="Arial"/>
                <a:cs typeface="Arial"/>
              </a:rPr>
              <a:t> </a:t>
            </a:r>
            <a:r>
              <a:rPr sz="933" spc="-7" dirty="0">
                <a:solidFill>
                  <a:srgbClr val="8B81D1"/>
                </a:solidFill>
                <a:latin typeface="Arial"/>
                <a:cs typeface="Arial"/>
              </a:rPr>
              <a:t>128</a:t>
            </a:r>
            <a:endParaRPr sz="933">
              <a:latin typeface="Arial"/>
              <a:cs typeface="Arial"/>
            </a:endParaRPr>
          </a:p>
        </p:txBody>
      </p:sp>
      <p:sp>
        <p:nvSpPr>
          <p:cNvPr id="51" name="object 51"/>
          <p:cNvSpPr/>
          <p:nvPr/>
        </p:nvSpPr>
        <p:spPr>
          <a:xfrm>
            <a:off x="11269067" y="3275787"/>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52" name="object 52"/>
          <p:cNvSpPr/>
          <p:nvPr/>
        </p:nvSpPr>
        <p:spPr>
          <a:xfrm>
            <a:off x="11268953" y="3450051"/>
            <a:ext cx="3387" cy="51647"/>
          </a:xfrm>
          <a:custGeom>
            <a:avLst/>
            <a:gdLst/>
            <a:ahLst/>
            <a:cxnLst/>
            <a:rect l="l" t="t" r="r" b="b"/>
            <a:pathLst>
              <a:path w="2540" h="38735">
                <a:moveTo>
                  <a:pt x="2099" y="38699"/>
                </a:moveTo>
                <a:lnTo>
                  <a:pt x="0" y="0"/>
                </a:lnTo>
              </a:path>
            </a:pathLst>
          </a:custGeom>
          <a:ln w="9524">
            <a:solidFill>
              <a:srgbClr val="666666"/>
            </a:solidFill>
          </a:ln>
        </p:spPr>
        <p:txBody>
          <a:bodyPr wrap="square" lIns="0" tIns="0" rIns="0" bIns="0" rtlCol="0"/>
          <a:lstStyle/>
          <a:p>
            <a:endParaRPr sz="2400"/>
          </a:p>
        </p:txBody>
      </p:sp>
      <p:sp>
        <p:nvSpPr>
          <p:cNvPr id="53" name="object 53"/>
          <p:cNvSpPr/>
          <p:nvPr/>
        </p:nvSpPr>
        <p:spPr>
          <a:xfrm>
            <a:off x="11242879" y="3041802"/>
            <a:ext cx="54187" cy="56727"/>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54" name="object 54"/>
          <p:cNvSpPr/>
          <p:nvPr/>
        </p:nvSpPr>
        <p:spPr>
          <a:xfrm>
            <a:off x="11242879" y="3041802"/>
            <a:ext cx="54187" cy="56727"/>
          </a:xfrm>
          <a:custGeom>
            <a:avLst/>
            <a:gdLst/>
            <a:ahLst/>
            <a:cxnLst/>
            <a:rect l="l" t="t" r="r" b="b"/>
            <a:pathLst>
              <a:path w="40640" h="42544">
                <a:moveTo>
                  <a:pt x="0" y="21149"/>
                </a:moveTo>
                <a:lnTo>
                  <a:pt x="1591" y="12917"/>
                </a:lnTo>
                <a:lnTo>
                  <a:pt x="5931"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55" name="object 55"/>
          <p:cNvSpPr/>
          <p:nvPr/>
        </p:nvSpPr>
        <p:spPr>
          <a:xfrm>
            <a:off x="11269067" y="3098380"/>
            <a:ext cx="847" cy="54187"/>
          </a:xfrm>
          <a:custGeom>
            <a:avLst/>
            <a:gdLst/>
            <a:ahLst/>
            <a:cxnLst/>
            <a:rect l="l" t="t" r="r" b="b"/>
            <a:pathLst>
              <a:path w="634" h="40639">
                <a:moveTo>
                  <a:pt x="0" y="40499"/>
                </a:moveTo>
                <a:lnTo>
                  <a:pt x="599" y="0"/>
                </a:lnTo>
              </a:path>
            </a:pathLst>
          </a:custGeom>
          <a:ln w="9524">
            <a:solidFill>
              <a:srgbClr val="666666"/>
            </a:solidFill>
          </a:ln>
        </p:spPr>
        <p:txBody>
          <a:bodyPr wrap="square" lIns="0" tIns="0" rIns="0" bIns="0" rtlCol="0"/>
          <a:lstStyle/>
          <a:p>
            <a:endParaRPr sz="2400"/>
          </a:p>
        </p:txBody>
      </p:sp>
      <p:sp>
        <p:nvSpPr>
          <p:cNvPr id="56" name="object 56"/>
          <p:cNvSpPr/>
          <p:nvPr/>
        </p:nvSpPr>
        <p:spPr>
          <a:xfrm>
            <a:off x="11269879" y="304180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a:p>
        </p:txBody>
      </p:sp>
      <p:sp>
        <p:nvSpPr>
          <p:cNvPr id="57" name="object 57"/>
          <p:cNvSpPr/>
          <p:nvPr/>
        </p:nvSpPr>
        <p:spPr>
          <a:xfrm>
            <a:off x="11296753" y="3069851"/>
            <a:ext cx="772160" cy="460587"/>
          </a:xfrm>
          <a:custGeom>
            <a:avLst/>
            <a:gdLst/>
            <a:ahLst/>
            <a:cxnLst/>
            <a:rect l="l" t="t" r="r" b="b"/>
            <a:pathLst>
              <a:path w="579120" h="345439">
                <a:moveTo>
                  <a:pt x="1499" y="344999"/>
                </a:moveTo>
                <a:lnTo>
                  <a:pt x="67992" y="343508"/>
                </a:lnTo>
                <a:lnTo>
                  <a:pt x="133702" y="339189"/>
                </a:lnTo>
                <a:lnTo>
                  <a:pt x="197838" y="332280"/>
                </a:lnTo>
                <a:lnTo>
                  <a:pt x="259612" y="323015"/>
                </a:lnTo>
                <a:lnTo>
                  <a:pt x="318232" y="311630"/>
                </a:lnTo>
                <a:lnTo>
                  <a:pt x="372909" y="298361"/>
                </a:lnTo>
                <a:lnTo>
                  <a:pt x="422853" y="283443"/>
                </a:lnTo>
                <a:lnTo>
                  <a:pt x="467274" y="267111"/>
                </a:lnTo>
                <a:lnTo>
                  <a:pt x="505382" y="249602"/>
                </a:lnTo>
                <a:lnTo>
                  <a:pt x="559499" y="211993"/>
                </a:lnTo>
                <a:lnTo>
                  <a:pt x="578884" y="172499"/>
                </a:lnTo>
                <a:lnTo>
                  <a:pt x="573841" y="152635"/>
                </a:lnTo>
                <a:lnTo>
                  <a:pt x="536122" y="113848"/>
                </a:lnTo>
                <a:lnTo>
                  <a:pt x="466820" y="77888"/>
                </a:lnTo>
                <a:lnTo>
                  <a:pt x="422297" y="61556"/>
                </a:lnTo>
                <a:lnTo>
                  <a:pt x="372245" y="46638"/>
                </a:lnTo>
                <a:lnTo>
                  <a:pt x="317452" y="33369"/>
                </a:lnTo>
                <a:lnTo>
                  <a:pt x="258708" y="21984"/>
                </a:lnTo>
                <a:lnTo>
                  <a:pt x="196802" y="12719"/>
                </a:lnTo>
                <a:lnTo>
                  <a:pt x="132523" y="5810"/>
                </a:lnTo>
                <a:lnTo>
                  <a:pt x="66659" y="1491"/>
                </a:lnTo>
                <a:lnTo>
                  <a:pt x="0" y="0"/>
                </a:lnTo>
              </a:path>
            </a:pathLst>
          </a:custGeom>
          <a:ln w="9524">
            <a:solidFill>
              <a:srgbClr val="666666"/>
            </a:solidFill>
          </a:ln>
        </p:spPr>
        <p:txBody>
          <a:bodyPr wrap="square" lIns="0" tIns="0" rIns="0" bIns="0" rtlCol="0"/>
          <a:lstStyle/>
          <a:p>
            <a:endParaRPr sz="2400"/>
          </a:p>
        </p:txBody>
      </p:sp>
      <p:sp>
        <p:nvSpPr>
          <p:cNvPr id="58" name="object 58"/>
          <p:cNvSpPr txBox="1"/>
          <p:nvPr/>
        </p:nvSpPr>
        <p:spPr>
          <a:xfrm>
            <a:off x="10701567" y="2662721"/>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B81D1"/>
                </a:solidFill>
                <a:latin typeface="Arial"/>
                <a:cs typeface="Arial"/>
              </a:rPr>
              <a:t>3x3 conv,</a:t>
            </a:r>
            <a:r>
              <a:rPr sz="933" spc="-33" dirty="0">
                <a:solidFill>
                  <a:srgbClr val="8B81D1"/>
                </a:solidFill>
                <a:latin typeface="Arial"/>
                <a:cs typeface="Arial"/>
              </a:rPr>
              <a:t> </a:t>
            </a:r>
            <a:r>
              <a:rPr sz="933" spc="-7" dirty="0">
                <a:solidFill>
                  <a:srgbClr val="8B81D1"/>
                </a:solidFill>
                <a:latin typeface="Arial"/>
                <a:cs typeface="Arial"/>
              </a:rPr>
              <a:t>128</a:t>
            </a:r>
            <a:endParaRPr sz="933">
              <a:latin typeface="Arial"/>
              <a:cs typeface="Arial"/>
            </a:endParaRPr>
          </a:p>
        </p:txBody>
      </p:sp>
      <p:sp>
        <p:nvSpPr>
          <p:cNvPr id="59" name="object 59"/>
          <p:cNvSpPr/>
          <p:nvPr/>
        </p:nvSpPr>
        <p:spPr>
          <a:xfrm>
            <a:off x="10688867" y="2866652"/>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D9D1E9"/>
          </a:solidFill>
        </p:spPr>
        <p:txBody>
          <a:bodyPr wrap="square" lIns="0" tIns="0" rIns="0" bIns="0" rtlCol="0"/>
          <a:lstStyle/>
          <a:p>
            <a:endParaRPr sz="2400"/>
          </a:p>
        </p:txBody>
      </p:sp>
      <p:sp>
        <p:nvSpPr>
          <p:cNvPr id="60" name="object 60"/>
          <p:cNvSpPr/>
          <p:nvPr/>
        </p:nvSpPr>
        <p:spPr>
          <a:xfrm>
            <a:off x="10688867" y="2866654"/>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sz="2400"/>
          </a:p>
        </p:txBody>
      </p:sp>
      <p:sp>
        <p:nvSpPr>
          <p:cNvPr id="61" name="object 61"/>
          <p:cNvSpPr txBox="1"/>
          <p:nvPr/>
        </p:nvSpPr>
        <p:spPr>
          <a:xfrm>
            <a:off x="10701567" y="2836928"/>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B81D1"/>
                </a:solidFill>
                <a:latin typeface="Arial"/>
                <a:cs typeface="Arial"/>
              </a:rPr>
              <a:t>3x3 conv,</a:t>
            </a:r>
            <a:r>
              <a:rPr sz="933" spc="-33" dirty="0">
                <a:solidFill>
                  <a:srgbClr val="8B81D1"/>
                </a:solidFill>
                <a:latin typeface="Arial"/>
                <a:cs typeface="Arial"/>
              </a:rPr>
              <a:t> </a:t>
            </a:r>
            <a:r>
              <a:rPr sz="933" spc="-7" dirty="0">
                <a:solidFill>
                  <a:srgbClr val="8B81D1"/>
                </a:solidFill>
                <a:latin typeface="Arial"/>
                <a:cs typeface="Arial"/>
              </a:rPr>
              <a:t>128</a:t>
            </a:r>
            <a:endParaRPr sz="933">
              <a:latin typeface="Arial"/>
              <a:cs typeface="Arial"/>
            </a:endParaRPr>
          </a:p>
        </p:txBody>
      </p:sp>
      <p:sp>
        <p:nvSpPr>
          <p:cNvPr id="62" name="object 62"/>
          <p:cNvSpPr/>
          <p:nvPr/>
        </p:nvSpPr>
        <p:spPr>
          <a:xfrm>
            <a:off x="11269067" y="2815853"/>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63" name="object 63"/>
          <p:cNvSpPr/>
          <p:nvPr/>
        </p:nvSpPr>
        <p:spPr>
          <a:xfrm>
            <a:off x="11269079" y="2990201"/>
            <a:ext cx="847" cy="51647"/>
          </a:xfrm>
          <a:custGeom>
            <a:avLst/>
            <a:gdLst/>
            <a:ahLst/>
            <a:cxnLst/>
            <a:rect l="l" t="t" r="r" b="b"/>
            <a:pathLst>
              <a:path w="634" h="38735">
                <a:moveTo>
                  <a:pt x="599" y="38699"/>
                </a:moveTo>
                <a:lnTo>
                  <a:pt x="0" y="0"/>
                </a:lnTo>
              </a:path>
            </a:pathLst>
          </a:custGeom>
          <a:ln w="9524">
            <a:solidFill>
              <a:srgbClr val="666666"/>
            </a:solidFill>
          </a:ln>
        </p:spPr>
        <p:txBody>
          <a:bodyPr wrap="square" lIns="0" tIns="0" rIns="0" bIns="0" rtlCol="0"/>
          <a:lstStyle/>
          <a:p>
            <a:endParaRPr sz="2400"/>
          </a:p>
        </p:txBody>
      </p:sp>
      <p:sp>
        <p:nvSpPr>
          <p:cNvPr id="64" name="object 64"/>
          <p:cNvSpPr/>
          <p:nvPr/>
        </p:nvSpPr>
        <p:spPr>
          <a:xfrm>
            <a:off x="11242879" y="2588241"/>
            <a:ext cx="54187" cy="56727"/>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65" name="object 65"/>
          <p:cNvSpPr/>
          <p:nvPr/>
        </p:nvSpPr>
        <p:spPr>
          <a:xfrm>
            <a:off x="11242879" y="2588241"/>
            <a:ext cx="54187" cy="56727"/>
          </a:xfrm>
          <a:custGeom>
            <a:avLst/>
            <a:gdLst/>
            <a:ahLst/>
            <a:cxnLst/>
            <a:rect l="l" t="t" r="r" b="b"/>
            <a:pathLst>
              <a:path w="40640" h="42544">
                <a:moveTo>
                  <a:pt x="0" y="21149"/>
                </a:moveTo>
                <a:lnTo>
                  <a:pt x="1591" y="12917"/>
                </a:lnTo>
                <a:lnTo>
                  <a:pt x="5931"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66" name="object 66"/>
          <p:cNvSpPr/>
          <p:nvPr/>
        </p:nvSpPr>
        <p:spPr>
          <a:xfrm>
            <a:off x="11269067" y="2644446"/>
            <a:ext cx="847" cy="48260"/>
          </a:xfrm>
          <a:custGeom>
            <a:avLst/>
            <a:gdLst/>
            <a:ahLst/>
            <a:cxnLst/>
            <a:rect l="l" t="t" r="r" b="b"/>
            <a:pathLst>
              <a:path w="634" h="36194">
                <a:moveTo>
                  <a:pt x="0" y="35999"/>
                </a:moveTo>
                <a:lnTo>
                  <a:pt x="599" y="0"/>
                </a:lnTo>
              </a:path>
            </a:pathLst>
          </a:custGeom>
          <a:ln w="9524">
            <a:solidFill>
              <a:srgbClr val="666666"/>
            </a:solidFill>
          </a:ln>
        </p:spPr>
        <p:txBody>
          <a:bodyPr wrap="square" lIns="0" tIns="0" rIns="0" bIns="0" rtlCol="0"/>
          <a:lstStyle/>
          <a:p>
            <a:endParaRPr sz="2400"/>
          </a:p>
        </p:txBody>
      </p:sp>
      <p:sp>
        <p:nvSpPr>
          <p:cNvPr id="67" name="object 67"/>
          <p:cNvSpPr/>
          <p:nvPr/>
        </p:nvSpPr>
        <p:spPr>
          <a:xfrm>
            <a:off x="11296879" y="2616400"/>
            <a:ext cx="760307" cy="453813"/>
          </a:xfrm>
          <a:custGeom>
            <a:avLst/>
            <a:gdLst/>
            <a:ahLst/>
            <a:cxnLst/>
            <a:rect l="l" t="t" r="r" b="b"/>
            <a:pathLst>
              <a:path w="570229" h="340360">
                <a:moveTo>
                  <a:pt x="0" y="340199"/>
                </a:moveTo>
                <a:lnTo>
                  <a:pt x="65663" y="338728"/>
                </a:lnTo>
                <a:lnTo>
                  <a:pt x="130545" y="334470"/>
                </a:lnTo>
                <a:lnTo>
                  <a:pt x="193869" y="327657"/>
                </a:lnTo>
                <a:lnTo>
                  <a:pt x="254856" y="318521"/>
                </a:lnTo>
                <a:lnTo>
                  <a:pt x="312728" y="307294"/>
                </a:lnTo>
                <a:lnTo>
                  <a:pt x="366708" y="294210"/>
                </a:lnTo>
                <a:lnTo>
                  <a:pt x="416017" y="279499"/>
                </a:lnTo>
                <a:lnTo>
                  <a:pt x="459877" y="263395"/>
                </a:lnTo>
                <a:lnTo>
                  <a:pt x="497510" y="246130"/>
                </a:lnTo>
                <a:lnTo>
                  <a:pt x="550984" y="209044"/>
                </a:lnTo>
                <a:lnTo>
                  <a:pt x="570215" y="170099"/>
                </a:lnTo>
                <a:lnTo>
                  <a:pt x="565304" y="150511"/>
                </a:lnTo>
                <a:lnTo>
                  <a:pt x="528244" y="112264"/>
                </a:lnTo>
                <a:lnTo>
                  <a:pt x="460058" y="76804"/>
                </a:lnTo>
                <a:lnTo>
                  <a:pt x="416239" y="60700"/>
                </a:lnTo>
                <a:lnTo>
                  <a:pt x="366973" y="45989"/>
                </a:lnTo>
                <a:lnTo>
                  <a:pt x="313040" y="32905"/>
                </a:lnTo>
                <a:lnTo>
                  <a:pt x="255217" y="21678"/>
                </a:lnTo>
                <a:lnTo>
                  <a:pt x="194283" y="12542"/>
                </a:lnTo>
                <a:lnTo>
                  <a:pt x="131017" y="5729"/>
                </a:lnTo>
                <a:lnTo>
                  <a:pt x="66196" y="1471"/>
                </a:lnTo>
                <a:lnTo>
                  <a:pt x="599" y="0"/>
                </a:lnTo>
              </a:path>
            </a:pathLst>
          </a:custGeom>
          <a:ln w="9524">
            <a:solidFill>
              <a:srgbClr val="666666"/>
            </a:solidFill>
          </a:ln>
        </p:spPr>
        <p:txBody>
          <a:bodyPr wrap="square" lIns="0" tIns="0" rIns="0" bIns="0" rtlCol="0"/>
          <a:lstStyle/>
          <a:p>
            <a:endParaRPr sz="2400"/>
          </a:p>
        </p:txBody>
      </p:sp>
      <p:sp>
        <p:nvSpPr>
          <p:cNvPr id="68" name="object 68"/>
          <p:cNvSpPr/>
          <p:nvPr/>
        </p:nvSpPr>
        <p:spPr>
          <a:xfrm>
            <a:off x="11271882" y="2513090"/>
            <a:ext cx="847" cy="80433"/>
          </a:xfrm>
          <a:custGeom>
            <a:avLst/>
            <a:gdLst/>
            <a:ahLst/>
            <a:cxnLst/>
            <a:rect l="l" t="t" r="r" b="b"/>
            <a:pathLst>
              <a:path w="634" h="60325">
                <a:moveTo>
                  <a:pt x="76" y="-4762"/>
                </a:moveTo>
                <a:lnTo>
                  <a:pt x="76" y="64912"/>
                </a:lnTo>
              </a:path>
            </a:pathLst>
          </a:custGeom>
          <a:ln w="9678">
            <a:solidFill>
              <a:srgbClr val="666666"/>
            </a:solidFill>
          </a:ln>
        </p:spPr>
        <p:txBody>
          <a:bodyPr wrap="square" lIns="0" tIns="0" rIns="0" bIns="0" rtlCol="0"/>
          <a:lstStyle/>
          <a:p>
            <a:endParaRPr sz="2400"/>
          </a:p>
        </p:txBody>
      </p:sp>
      <p:sp>
        <p:nvSpPr>
          <p:cNvPr id="69" name="object 69"/>
          <p:cNvSpPr/>
          <p:nvPr/>
        </p:nvSpPr>
        <p:spPr>
          <a:xfrm>
            <a:off x="11251110" y="2455457"/>
            <a:ext cx="42333" cy="58420"/>
          </a:xfrm>
          <a:custGeom>
            <a:avLst/>
            <a:gdLst/>
            <a:ahLst/>
            <a:cxnLst/>
            <a:rect l="l" t="t" r="r" b="b"/>
            <a:pathLst>
              <a:path w="31750" h="43814">
                <a:moveTo>
                  <a:pt x="31465" y="43265"/>
                </a:moveTo>
                <a:lnTo>
                  <a:pt x="0" y="43184"/>
                </a:lnTo>
                <a:lnTo>
                  <a:pt x="15843" y="0"/>
                </a:lnTo>
                <a:lnTo>
                  <a:pt x="31465" y="43265"/>
                </a:lnTo>
                <a:close/>
              </a:path>
            </a:pathLst>
          </a:custGeom>
          <a:solidFill>
            <a:srgbClr val="666666"/>
          </a:solidFill>
        </p:spPr>
        <p:txBody>
          <a:bodyPr wrap="square" lIns="0" tIns="0" rIns="0" bIns="0" rtlCol="0"/>
          <a:lstStyle/>
          <a:p>
            <a:endParaRPr sz="2400"/>
          </a:p>
        </p:txBody>
      </p:sp>
      <p:sp>
        <p:nvSpPr>
          <p:cNvPr id="70" name="object 70"/>
          <p:cNvSpPr/>
          <p:nvPr/>
        </p:nvSpPr>
        <p:spPr>
          <a:xfrm>
            <a:off x="11251110" y="2455457"/>
            <a:ext cx="42333" cy="58420"/>
          </a:xfrm>
          <a:custGeom>
            <a:avLst/>
            <a:gdLst/>
            <a:ahLst/>
            <a:cxnLst/>
            <a:rect l="l" t="t" r="r" b="b"/>
            <a:pathLst>
              <a:path w="31750" h="43814">
                <a:moveTo>
                  <a:pt x="31465" y="43265"/>
                </a:moveTo>
                <a:lnTo>
                  <a:pt x="15843" y="0"/>
                </a:lnTo>
                <a:lnTo>
                  <a:pt x="0" y="43184"/>
                </a:lnTo>
                <a:lnTo>
                  <a:pt x="31465" y="43265"/>
                </a:lnTo>
                <a:close/>
              </a:path>
            </a:pathLst>
          </a:custGeom>
          <a:ln w="9524">
            <a:solidFill>
              <a:srgbClr val="666666"/>
            </a:solidFill>
          </a:ln>
        </p:spPr>
        <p:txBody>
          <a:bodyPr wrap="square" lIns="0" tIns="0" rIns="0" bIns="0" rtlCol="0"/>
          <a:lstStyle/>
          <a:p>
            <a:endParaRPr sz="2400"/>
          </a:p>
        </p:txBody>
      </p:sp>
      <p:sp>
        <p:nvSpPr>
          <p:cNvPr id="71" name="object 71"/>
          <p:cNvSpPr txBox="1"/>
          <p:nvPr/>
        </p:nvSpPr>
        <p:spPr>
          <a:xfrm>
            <a:off x="11212403" y="2222022"/>
            <a:ext cx="127847" cy="427339"/>
          </a:xfrm>
          <a:prstGeom prst="rect">
            <a:avLst/>
          </a:prstGeom>
        </p:spPr>
        <p:txBody>
          <a:bodyPr vert="horz" wrap="square" lIns="0" tIns="16933" rIns="0" bIns="0" rtlCol="0">
            <a:spAutoFit/>
          </a:bodyPr>
          <a:lstStyle/>
          <a:p>
            <a:pPr marL="16933">
              <a:spcBef>
                <a:spcPts val="133"/>
              </a:spcBef>
            </a:pPr>
            <a:r>
              <a:rPr sz="1333" spc="-7" dirty="0">
                <a:latin typeface="Arial"/>
                <a:cs typeface="Arial"/>
              </a:rPr>
              <a:t>..</a:t>
            </a:r>
            <a:endParaRPr sz="1333">
              <a:latin typeface="Arial"/>
              <a:cs typeface="Arial"/>
            </a:endParaRPr>
          </a:p>
          <a:p>
            <a:pPr marL="16933"/>
            <a:r>
              <a:rPr sz="1333" dirty="0">
                <a:latin typeface="Arial"/>
                <a:cs typeface="Arial"/>
              </a:rPr>
              <a:t>.</a:t>
            </a:r>
            <a:endParaRPr sz="1333">
              <a:latin typeface="Arial"/>
              <a:cs typeface="Arial"/>
            </a:endParaRPr>
          </a:p>
        </p:txBody>
      </p:sp>
      <p:sp>
        <p:nvSpPr>
          <p:cNvPr id="72" name="object 72"/>
          <p:cNvSpPr/>
          <p:nvPr/>
        </p:nvSpPr>
        <p:spPr>
          <a:xfrm>
            <a:off x="11272841" y="2269717"/>
            <a:ext cx="847" cy="97367"/>
          </a:xfrm>
          <a:custGeom>
            <a:avLst/>
            <a:gdLst/>
            <a:ahLst/>
            <a:cxnLst/>
            <a:rect l="l" t="t" r="r" b="b"/>
            <a:pathLst>
              <a:path w="634" h="73025">
                <a:moveTo>
                  <a:pt x="167" y="-4762"/>
                </a:moveTo>
                <a:lnTo>
                  <a:pt x="167" y="77213"/>
                </a:lnTo>
              </a:path>
            </a:pathLst>
          </a:custGeom>
          <a:ln w="9859">
            <a:solidFill>
              <a:srgbClr val="666666"/>
            </a:solidFill>
          </a:ln>
        </p:spPr>
        <p:txBody>
          <a:bodyPr wrap="square" lIns="0" tIns="0" rIns="0" bIns="0" rtlCol="0"/>
          <a:lstStyle/>
          <a:p>
            <a:endParaRPr sz="2400"/>
          </a:p>
        </p:txBody>
      </p:sp>
      <p:sp>
        <p:nvSpPr>
          <p:cNvPr id="73" name="object 73"/>
          <p:cNvSpPr/>
          <p:nvPr/>
        </p:nvSpPr>
        <p:spPr>
          <a:xfrm>
            <a:off x="11252311" y="2212083"/>
            <a:ext cx="42333" cy="58420"/>
          </a:xfrm>
          <a:custGeom>
            <a:avLst/>
            <a:gdLst/>
            <a:ahLst/>
            <a:cxnLst/>
            <a:rect l="l" t="t" r="r" b="b"/>
            <a:pathLst>
              <a:path w="31750" h="43814">
                <a:moveTo>
                  <a:pt x="31464" y="43297"/>
                </a:moveTo>
                <a:lnTo>
                  <a:pt x="0" y="43152"/>
                </a:lnTo>
                <a:lnTo>
                  <a:pt x="15931" y="0"/>
                </a:lnTo>
                <a:lnTo>
                  <a:pt x="31464" y="43297"/>
                </a:lnTo>
                <a:close/>
              </a:path>
            </a:pathLst>
          </a:custGeom>
          <a:solidFill>
            <a:srgbClr val="666666"/>
          </a:solidFill>
        </p:spPr>
        <p:txBody>
          <a:bodyPr wrap="square" lIns="0" tIns="0" rIns="0" bIns="0" rtlCol="0"/>
          <a:lstStyle/>
          <a:p>
            <a:endParaRPr sz="2400"/>
          </a:p>
        </p:txBody>
      </p:sp>
      <p:sp>
        <p:nvSpPr>
          <p:cNvPr id="74" name="object 74"/>
          <p:cNvSpPr/>
          <p:nvPr/>
        </p:nvSpPr>
        <p:spPr>
          <a:xfrm>
            <a:off x="11252311" y="2212083"/>
            <a:ext cx="42333" cy="58420"/>
          </a:xfrm>
          <a:custGeom>
            <a:avLst/>
            <a:gdLst/>
            <a:ahLst/>
            <a:cxnLst/>
            <a:rect l="l" t="t" r="r" b="b"/>
            <a:pathLst>
              <a:path w="31750" h="43814">
                <a:moveTo>
                  <a:pt x="31464" y="43297"/>
                </a:moveTo>
                <a:lnTo>
                  <a:pt x="15931" y="0"/>
                </a:lnTo>
                <a:lnTo>
                  <a:pt x="0" y="43152"/>
                </a:lnTo>
                <a:lnTo>
                  <a:pt x="31464" y="43297"/>
                </a:lnTo>
                <a:close/>
              </a:path>
            </a:pathLst>
          </a:custGeom>
          <a:ln w="9524">
            <a:solidFill>
              <a:srgbClr val="666666"/>
            </a:solidFill>
          </a:ln>
        </p:spPr>
        <p:txBody>
          <a:bodyPr wrap="square" lIns="0" tIns="0" rIns="0" bIns="0" rtlCol="0"/>
          <a:lstStyle/>
          <a:p>
            <a:endParaRPr sz="2400"/>
          </a:p>
        </p:txBody>
      </p:sp>
      <p:sp>
        <p:nvSpPr>
          <p:cNvPr id="75" name="object 75"/>
          <p:cNvSpPr txBox="1"/>
          <p:nvPr/>
        </p:nvSpPr>
        <p:spPr>
          <a:xfrm>
            <a:off x="10706386" y="1753789"/>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7761C"/>
                </a:solidFill>
                <a:latin typeface="Arial"/>
                <a:cs typeface="Arial"/>
              </a:rPr>
              <a:t>3x3 conv,</a:t>
            </a:r>
            <a:r>
              <a:rPr sz="933" spc="-27" dirty="0">
                <a:solidFill>
                  <a:srgbClr val="37761C"/>
                </a:solidFill>
                <a:latin typeface="Arial"/>
                <a:cs typeface="Arial"/>
              </a:rPr>
              <a:t> </a:t>
            </a:r>
            <a:r>
              <a:rPr sz="933" spc="-7" dirty="0">
                <a:solidFill>
                  <a:srgbClr val="37761C"/>
                </a:solidFill>
                <a:latin typeface="Arial"/>
                <a:cs typeface="Arial"/>
              </a:rPr>
              <a:t>64</a:t>
            </a:r>
            <a:endParaRPr sz="933">
              <a:latin typeface="Arial"/>
              <a:cs typeface="Arial"/>
            </a:endParaRPr>
          </a:p>
        </p:txBody>
      </p:sp>
      <p:sp>
        <p:nvSpPr>
          <p:cNvPr id="76" name="object 76"/>
          <p:cNvSpPr/>
          <p:nvPr/>
        </p:nvSpPr>
        <p:spPr>
          <a:xfrm>
            <a:off x="10693686" y="1957722"/>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sz="2400"/>
          </a:p>
        </p:txBody>
      </p:sp>
      <p:sp>
        <p:nvSpPr>
          <p:cNvPr id="77" name="object 77"/>
          <p:cNvSpPr/>
          <p:nvPr/>
        </p:nvSpPr>
        <p:spPr>
          <a:xfrm>
            <a:off x="10693686" y="1957722"/>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sz="2400"/>
          </a:p>
        </p:txBody>
      </p:sp>
      <p:sp>
        <p:nvSpPr>
          <p:cNvPr id="78" name="object 78"/>
          <p:cNvSpPr txBox="1"/>
          <p:nvPr/>
        </p:nvSpPr>
        <p:spPr>
          <a:xfrm>
            <a:off x="10706386" y="1927997"/>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7761C"/>
                </a:solidFill>
                <a:latin typeface="Arial"/>
                <a:cs typeface="Arial"/>
              </a:rPr>
              <a:t>3x3 conv,</a:t>
            </a:r>
            <a:r>
              <a:rPr sz="933" spc="-27" dirty="0">
                <a:solidFill>
                  <a:srgbClr val="37761C"/>
                </a:solidFill>
                <a:latin typeface="Arial"/>
                <a:cs typeface="Arial"/>
              </a:rPr>
              <a:t> </a:t>
            </a:r>
            <a:r>
              <a:rPr sz="933" spc="-7" dirty="0">
                <a:solidFill>
                  <a:srgbClr val="37761C"/>
                </a:solidFill>
                <a:latin typeface="Arial"/>
                <a:cs typeface="Arial"/>
              </a:rPr>
              <a:t>64</a:t>
            </a:r>
            <a:endParaRPr sz="933">
              <a:latin typeface="Arial"/>
              <a:cs typeface="Arial"/>
            </a:endParaRPr>
          </a:p>
        </p:txBody>
      </p:sp>
      <p:sp>
        <p:nvSpPr>
          <p:cNvPr id="79" name="object 79"/>
          <p:cNvSpPr/>
          <p:nvPr/>
        </p:nvSpPr>
        <p:spPr>
          <a:xfrm>
            <a:off x="11273885" y="1906921"/>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80" name="object 80"/>
          <p:cNvSpPr/>
          <p:nvPr/>
        </p:nvSpPr>
        <p:spPr>
          <a:xfrm>
            <a:off x="11246640" y="2137118"/>
            <a:ext cx="54187" cy="56727"/>
          </a:xfrm>
          <a:custGeom>
            <a:avLst/>
            <a:gdLst/>
            <a:ahLst/>
            <a:cxnLst/>
            <a:rect l="l" t="t" r="r" b="b"/>
            <a:pathLst>
              <a:path w="40640" h="42544">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81" name="object 81"/>
          <p:cNvSpPr/>
          <p:nvPr/>
        </p:nvSpPr>
        <p:spPr>
          <a:xfrm>
            <a:off x="11246640" y="2137118"/>
            <a:ext cx="54187" cy="56727"/>
          </a:xfrm>
          <a:custGeom>
            <a:avLst/>
            <a:gdLst/>
            <a:ahLst/>
            <a:cxnLst/>
            <a:rect l="l" t="t" r="r" b="b"/>
            <a:pathLst>
              <a:path w="40640" h="42544">
                <a:moveTo>
                  <a:pt x="0" y="21149"/>
                </a:moveTo>
                <a:lnTo>
                  <a:pt x="1591" y="12917"/>
                </a:lnTo>
                <a:lnTo>
                  <a:pt x="5930"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82" name="object 82"/>
          <p:cNvSpPr/>
          <p:nvPr/>
        </p:nvSpPr>
        <p:spPr>
          <a:xfrm>
            <a:off x="11273641" y="2081517"/>
            <a:ext cx="847" cy="55880"/>
          </a:xfrm>
          <a:custGeom>
            <a:avLst/>
            <a:gdLst/>
            <a:ahLst/>
            <a:cxnLst/>
            <a:rect l="l" t="t" r="r" b="b"/>
            <a:pathLst>
              <a:path w="634" h="41909">
                <a:moveTo>
                  <a:pt x="149" y="-4762"/>
                </a:moveTo>
                <a:lnTo>
                  <a:pt x="149" y="46462"/>
                </a:lnTo>
              </a:path>
            </a:pathLst>
          </a:custGeom>
          <a:ln w="9824">
            <a:solidFill>
              <a:srgbClr val="666666"/>
            </a:solidFill>
          </a:ln>
        </p:spPr>
        <p:txBody>
          <a:bodyPr wrap="square" lIns="0" tIns="0" rIns="0" bIns="0" rtlCol="0"/>
          <a:lstStyle/>
          <a:p>
            <a:endParaRPr sz="2400"/>
          </a:p>
        </p:txBody>
      </p:sp>
      <p:sp>
        <p:nvSpPr>
          <p:cNvPr id="83" name="object 83"/>
          <p:cNvSpPr/>
          <p:nvPr/>
        </p:nvSpPr>
        <p:spPr>
          <a:xfrm>
            <a:off x="11246625" y="1679478"/>
            <a:ext cx="54187" cy="56727"/>
          </a:xfrm>
          <a:custGeom>
            <a:avLst/>
            <a:gdLst/>
            <a:ahLst/>
            <a:cxnLst/>
            <a:rect l="l" t="t" r="r" b="b"/>
            <a:pathLst>
              <a:path w="40640" h="42544">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84" name="object 84"/>
          <p:cNvSpPr/>
          <p:nvPr/>
        </p:nvSpPr>
        <p:spPr>
          <a:xfrm>
            <a:off x="11246625" y="1679478"/>
            <a:ext cx="54187" cy="56727"/>
          </a:xfrm>
          <a:custGeom>
            <a:avLst/>
            <a:gdLst/>
            <a:ahLst/>
            <a:cxnLst/>
            <a:rect l="l" t="t" r="r" b="b"/>
            <a:pathLst>
              <a:path w="40640" h="42544">
                <a:moveTo>
                  <a:pt x="0" y="21149"/>
                </a:moveTo>
                <a:lnTo>
                  <a:pt x="1591" y="12917"/>
                </a:lnTo>
                <a:lnTo>
                  <a:pt x="5930" y="6194"/>
                </a:lnTo>
                <a:lnTo>
                  <a:pt x="12367" y="1662"/>
                </a:lnTo>
                <a:lnTo>
                  <a:pt x="20249" y="0"/>
                </a:lnTo>
                <a:lnTo>
                  <a:pt x="25620" y="0"/>
                </a:lnTo>
                <a:lnTo>
                  <a:pt x="30771"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85" name="object 85"/>
          <p:cNvSpPr/>
          <p:nvPr/>
        </p:nvSpPr>
        <p:spPr>
          <a:xfrm>
            <a:off x="11273486" y="1735915"/>
            <a:ext cx="847" cy="48260"/>
          </a:xfrm>
          <a:custGeom>
            <a:avLst/>
            <a:gdLst/>
            <a:ahLst/>
            <a:cxnLst/>
            <a:rect l="l" t="t" r="r" b="b"/>
            <a:pathLst>
              <a:path w="634" h="36194">
                <a:moveTo>
                  <a:pt x="149" y="-4762"/>
                </a:moveTo>
                <a:lnTo>
                  <a:pt x="149" y="40462"/>
                </a:lnTo>
              </a:path>
            </a:pathLst>
          </a:custGeom>
          <a:ln w="9824">
            <a:solidFill>
              <a:srgbClr val="666666"/>
            </a:solidFill>
          </a:ln>
        </p:spPr>
        <p:txBody>
          <a:bodyPr wrap="square" lIns="0" tIns="0" rIns="0" bIns="0" rtlCol="0"/>
          <a:lstStyle/>
          <a:p>
            <a:endParaRPr sz="2400"/>
          </a:p>
        </p:txBody>
      </p:sp>
      <p:sp>
        <p:nvSpPr>
          <p:cNvPr id="86" name="object 86"/>
          <p:cNvSpPr/>
          <p:nvPr/>
        </p:nvSpPr>
        <p:spPr>
          <a:xfrm>
            <a:off x="11300627" y="1707678"/>
            <a:ext cx="802640" cy="458047"/>
          </a:xfrm>
          <a:custGeom>
            <a:avLst/>
            <a:gdLst/>
            <a:ahLst/>
            <a:cxnLst/>
            <a:rect l="l" t="t" r="r" b="b"/>
            <a:pathLst>
              <a:path w="601979" h="343534">
                <a:moveTo>
                  <a:pt x="0" y="0"/>
                </a:moveTo>
                <a:lnTo>
                  <a:pt x="64355" y="1281"/>
                </a:lnTo>
                <a:lnTo>
                  <a:pt x="128050" y="5002"/>
                </a:lnTo>
                <a:lnTo>
                  <a:pt x="190428" y="10975"/>
                </a:lnTo>
                <a:lnTo>
                  <a:pt x="250833" y="19011"/>
                </a:lnTo>
                <a:lnTo>
                  <a:pt x="308605" y="28923"/>
                </a:lnTo>
                <a:lnTo>
                  <a:pt x="363089" y="40523"/>
                </a:lnTo>
                <a:lnTo>
                  <a:pt x="413626" y="53624"/>
                </a:lnTo>
                <a:lnTo>
                  <a:pt x="459560" y="68039"/>
                </a:lnTo>
                <a:lnTo>
                  <a:pt x="500233" y="83579"/>
                </a:lnTo>
                <a:lnTo>
                  <a:pt x="534988" y="100058"/>
                </a:lnTo>
                <a:lnTo>
                  <a:pt x="584114" y="135078"/>
                </a:lnTo>
                <a:lnTo>
                  <a:pt x="601679" y="171599"/>
                </a:lnTo>
                <a:lnTo>
                  <a:pt x="597203" y="189954"/>
                </a:lnTo>
                <a:lnTo>
                  <a:pt x="563266" y="225912"/>
                </a:lnTo>
                <a:lnTo>
                  <a:pt x="500401" y="259620"/>
                </a:lnTo>
                <a:lnTo>
                  <a:pt x="459765" y="275160"/>
                </a:lnTo>
                <a:lnTo>
                  <a:pt x="413870" y="289574"/>
                </a:lnTo>
                <a:lnTo>
                  <a:pt x="363374" y="302676"/>
                </a:lnTo>
                <a:lnTo>
                  <a:pt x="308934" y="314276"/>
                </a:lnTo>
                <a:lnTo>
                  <a:pt x="251209" y="324188"/>
                </a:lnTo>
                <a:lnTo>
                  <a:pt x="190855" y="332224"/>
                </a:lnTo>
                <a:lnTo>
                  <a:pt x="128530" y="338197"/>
                </a:lnTo>
                <a:lnTo>
                  <a:pt x="64892" y="341918"/>
                </a:lnTo>
                <a:lnTo>
                  <a:pt x="599" y="343199"/>
                </a:lnTo>
              </a:path>
            </a:pathLst>
          </a:custGeom>
          <a:ln w="9524">
            <a:solidFill>
              <a:srgbClr val="666666"/>
            </a:solidFill>
          </a:ln>
        </p:spPr>
        <p:txBody>
          <a:bodyPr wrap="square" lIns="0" tIns="0" rIns="0" bIns="0" rtlCol="0"/>
          <a:lstStyle/>
          <a:p>
            <a:endParaRPr sz="2400"/>
          </a:p>
        </p:txBody>
      </p:sp>
      <p:sp>
        <p:nvSpPr>
          <p:cNvPr id="87" name="object 87"/>
          <p:cNvSpPr/>
          <p:nvPr/>
        </p:nvSpPr>
        <p:spPr>
          <a:xfrm>
            <a:off x="10691277" y="1330211"/>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sz="2400"/>
          </a:p>
        </p:txBody>
      </p:sp>
      <p:sp>
        <p:nvSpPr>
          <p:cNvPr id="88" name="object 88"/>
          <p:cNvSpPr/>
          <p:nvPr/>
        </p:nvSpPr>
        <p:spPr>
          <a:xfrm>
            <a:off x="10691277" y="1330211"/>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sz="2400"/>
          </a:p>
        </p:txBody>
      </p:sp>
      <p:sp>
        <p:nvSpPr>
          <p:cNvPr id="89" name="object 89"/>
          <p:cNvSpPr txBox="1"/>
          <p:nvPr/>
        </p:nvSpPr>
        <p:spPr>
          <a:xfrm>
            <a:off x="10703977" y="1300485"/>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7761C"/>
                </a:solidFill>
                <a:latin typeface="Arial"/>
                <a:cs typeface="Arial"/>
              </a:rPr>
              <a:t>3x3 conv,</a:t>
            </a:r>
            <a:r>
              <a:rPr sz="933" spc="-27" dirty="0">
                <a:solidFill>
                  <a:srgbClr val="37761C"/>
                </a:solidFill>
                <a:latin typeface="Arial"/>
                <a:cs typeface="Arial"/>
              </a:rPr>
              <a:t> </a:t>
            </a:r>
            <a:r>
              <a:rPr sz="933" spc="-7" dirty="0">
                <a:solidFill>
                  <a:srgbClr val="37761C"/>
                </a:solidFill>
                <a:latin typeface="Arial"/>
                <a:cs typeface="Arial"/>
              </a:rPr>
              <a:t>64</a:t>
            </a:r>
            <a:endParaRPr sz="933">
              <a:latin typeface="Arial"/>
              <a:cs typeface="Arial"/>
            </a:endParaRPr>
          </a:p>
        </p:txBody>
      </p:sp>
      <p:sp>
        <p:nvSpPr>
          <p:cNvPr id="90" name="object 90"/>
          <p:cNvSpPr/>
          <p:nvPr/>
        </p:nvSpPr>
        <p:spPr>
          <a:xfrm>
            <a:off x="10691277" y="1504418"/>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sz="2400"/>
          </a:p>
        </p:txBody>
      </p:sp>
      <p:sp>
        <p:nvSpPr>
          <p:cNvPr id="91" name="object 91"/>
          <p:cNvSpPr/>
          <p:nvPr/>
        </p:nvSpPr>
        <p:spPr>
          <a:xfrm>
            <a:off x="10691277" y="1504418"/>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sz="2400"/>
          </a:p>
        </p:txBody>
      </p:sp>
      <p:sp>
        <p:nvSpPr>
          <p:cNvPr id="92" name="object 92"/>
          <p:cNvSpPr txBox="1"/>
          <p:nvPr/>
        </p:nvSpPr>
        <p:spPr>
          <a:xfrm>
            <a:off x="10703977" y="1474693"/>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7761C"/>
                </a:solidFill>
                <a:latin typeface="Arial"/>
                <a:cs typeface="Arial"/>
              </a:rPr>
              <a:t>3x3 conv,</a:t>
            </a:r>
            <a:r>
              <a:rPr sz="933" spc="-27" dirty="0">
                <a:solidFill>
                  <a:srgbClr val="37761C"/>
                </a:solidFill>
                <a:latin typeface="Arial"/>
                <a:cs typeface="Arial"/>
              </a:rPr>
              <a:t> </a:t>
            </a:r>
            <a:r>
              <a:rPr sz="933" spc="-7" dirty="0">
                <a:solidFill>
                  <a:srgbClr val="37761C"/>
                </a:solidFill>
                <a:latin typeface="Arial"/>
                <a:cs typeface="Arial"/>
              </a:rPr>
              <a:t>64</a:t>
            </a:r>
            <a:endParaRPr sz="933">
              <a:latin typeface="Arial"/>
              <a:cs typeface="Arial"/>
            </a:endParaRPr>
          </a:p>
        </p:txBody>
      </p:sp>
      <p:sp>
        <p:nvSpPr>
          <p:cNvPr id="93" name="object 93"/>
          <p:cNvSpPr/>
          <p:nvPr/>
        </p:nvSpPr>
        <p:spPr>
          <a:xfrm>
            <a:off x="11271476" y="1453617"/>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94" name="object 94"/>
          <p:cNvSpPr/>
          <p:nvPr/>
        </p:nvSpPr>
        <p:spPr>
          <a:xfrm>
            <a:off x="11271626" y="1627878"/>
            <a:ext cx="2540" cy="51647"/>
          </a:xfrm>
          <a:custGeom>
            <a:avLst/>
            <a:gdLst/>
            <a:ahLst/>
            <a:cxnLst/>
            <a:rect l="l" t="t" r="r" b="b"/>
            <a:pathLst>
              <a:path w="1904" h="38734">
                <a:moveTo>
                  <a:pt x="1499" y="38699"/>
                </a:moveTo>
                <a:lnTo>
                  <a:pt x="0" y="0"/>
                </a:lnTo>
              </a:path>
            </a:pathLst>
          </a:custGeom>
          <a:ln w="9524">
            <a:solidFill>
              <a:srgbClr val="666666"/>
            </a:solidFill>
          </a:ln>
        </p:spPr>
        <p:txBody>
          <a:bodyPr wrap="square" lIns="0" tIns="0" rIns="0" bIns="0" rtlCol="0"/>
          <a:lstStyle/>
          <a:p>
            <a:endParaRPr sz="2400"/>
          </a:p>
        </p:txBody>
      </p:sp>
      <p:sp>
        <p:nvSpPr>
          <p:cNvPr id="95" name="object 95"/>
          <p:cNvSpPr/>
          <p:nvPr/>
        </p:nvSpPr>
        <p:spPr>
          <a:xfrm>
            <a:off x="11244753" y="1219629"/>
            <a:ext cx="54187" cy="56727"/>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19"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96" name="object 96"/>
          <p:cNvSpPr/>
          <p:nvPr/>
        </p:nvSpPr>
        <p:spPr>
          <a:xfrm>
            <a:off x="11244753" y="1219629"/>
            <a:ext cx="54187" cy="56727"/>
          </a:xfrm>
          <a:custGeom>
            <a:avLst/>
            <a:gdLst/>
            <a:ahLst/>
            <a:cxnLst/>
            <a:rect l="l" t="t" r="r" b="b"/>
            <a:pathLst>
              <a:path w="40640" h="42544">
                <a:moveTo>
                  <a:pt x="0" y="21149"/>
                </a:moveTo>
                <a:lnTo>
                  <a:pt x="1591" y="12917"/>
                </a:lnTo>
                <a:lnTo>
                  <a:pt x="5931" y="6194"/>
                </a:lnTo>
                <a:lnTo>
                  <a:pt x="12367" y="1662"/>
                </a:lnTo>
                <a:lnTo>
                  <a:pt x="20249" y="0"/>
                </a:lnTo>
                <a:lnTo>
                  <a:pt x="25619"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97" name="object 97"/>
          <p:cNvSpPr/>
          <p:nvPr/>
        </p:nvSpPr>
        <p:spPr>
          <a:xfrm>
            <a:off x="11271477" y="1276211"/>
            <a:ext cx="847" cy="54187"/>
          </a:xfrm>
          <a:custGeom>
            <a:avLst/>
            <a:gdLst/>
            <a:ahLst/>
            <a:cxnLst/>
            <a:rect l="l" t="t" r="r" b="b"/>
            <a:pathLst>
              <a:path w="634" h="40640">
                <a:moveTo>
                  <a:pt x="149" y="-4762"/>
                </a:moveTo>
                <a:lnTo>
                  <a:pt x="149" y="45262"/>
                </a:lnTo>
              </a:path>
            </a:pathLst>
          </a:custGeom>
          <a:ln w="9824">
            <a:solidFill>
              <a:srgbClr val="666666"/>
            </a:solidFill>
          </a:ln>
        </p:spPr>
        <p:txBody>
          <a:bodyPr wrap="square" lIns="0" tIns="0" rIns="0" bIns="0" rtlCol="0"/>
          <a:lstStyle/>
          <a:p>
            <a:endParaRPr sz="2400"/>
          </a:p>
        </p:txBody>
      </p:sp>
      <p:sp>
        <p:nvSpPr>
          <p:cNvPr id="98" name="object 98"/>
          <p:cNvSpPr/>
          <p:nvPr/>
        </p:nvSpPr>
        <p:spPr>
          <a:xfrm>
            <a:off x="11271752" y="1219628"/>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a:p>
        </p:txBody>
      </p:sp>
      <p:sp>
        <p:nvSpPr>
          <p:cNvPr id="99" name="object 99"/>
          <p:cNvSpPr/>
          <p:nvPr/>
        </p:nvSpPr>
        <p:spPr>
          <a:xfrm>
            <a:off x="11298627" y="1247677"/>
            <a:ext cx="816187" cy="460587"/>
          </a:xfrm>
          <a:custGeom>
            <a:avLst/>
            <a:gdLst/>
            <a:ahLst/>
            <a:cxnLst/>
            <a:rect l="l" t="t" r="r" b="b"/>
            <a:pathLst>
              <a:path w="612140" h="345440">
                <a:moveTo>
                  <a:pt x="1499" y="344999"/>
                </a:moveTo>
                <a:lnTo>
                  <a:pt x="66773" y="343711"/>
                </a:lnTo>
                <a:lnTo>
                  <a:pt x="131383" y="339970"/>
                </a:lnTo>
                <a:lnTo>
                  <a:pt x="194663" y="333967"/>
                </a:lnTo>
                <a:lnTo>
                  <a:pt x="255943" y="325889"/>
                </a:lnTo>
                <a:lnTo>
                  <a:pt x="314555" y="315925"/>
                </a:lnTo>
                <a:lnTo>
                  <a:pt x="369831" y="304263"/>
                </a:lnTo>
                <a:lnTo>
                  <a:pt x="421103" y="291093"/>
                </a:lnTo>
                <a:lnTo>
                  <a:pt x="467701" y="276603"/>
                </a:lnTo>
                <a:lnTo>
                  <a:pt x="508959" y="260981"/>
                </a:lnTo>
                <a:lnTo>
                  <a:pt x="544206" y="244416"/>
                </a:lnTo>
                <a:lnTo>
                  <a:pt x="593998" y="209212"/>
                </a:lnTo>
                <a:lnTo>
                  <a:pt x="611729" y="172499"/>
                </a:lnTo>
                <a:lnTo>
                  <a:pt x="607125" y="154049"/>
                </a:lnTo>
                <a:lnTo>
                  <a:pt x="572530" y="117902"/>
                </a:lnTo>
                <a:lnTo>
                  <a:pt x="508540" y="84018"/>
                </a:lnTo>
                <a:lnTo>
                  <a:pt x="467190" y="68396"/>
                </a:lnTo>
                <a:lnTo>
                  <a:pt x="420494" y="53906"/>
                </a:lnTo>
                <a:lnTo>
                  <a:pt x="369119" y="40736"/>
                </a:lnTo>
                <a:lnTo>
                  <a:pt x="313733" y="29074"/>
                </a:lnTo>
                <a:lnTo>
                  <a:pt x="255003" y="19110"/>
                </a:lnTo>
                <a:lnTo>
                  <a:pt x="193597" y="11032"/>
                </a:lnTo>
                <a:lnTo>
                  <a:pt x="130183" y="5029"/>
                </a:lnTo>
                <a:lnTo>
                  <a:pt x="65428" y="1288"/>
                </a:lnTo>
                <a:lnTo>
                  <a:pt x="0" y="0"/>
                </a:lnTo>
              </a:path>
            </a:pathLst>
          </a:custGeom>
          <a:ln w="9524">
            <a:solidFill>
              <a:srgbClr val="666666"/>
            </a:solidFill>
          </a:ln>
        </p:spPr>
        <p:txBody>
          <a:bodyPr wrap="square" lIns="0" tIns="0" rIns="0" bIns="0" rtlCol="0"/>
          <a:lstStyle/>
          <a:p>
            <a:endParaRPr sz="2400"/>
          </a:p>
        </p:txBody>
      </p:sp>
      <p:sp>
        <p:nvSpPr>
          <p:cNvPr id="100" name="object 100"/>
          <p:cNvSpPr/>
          <p:nvPr/>
        </p:nvSpPr>
        <p:spPr>
          <a:xfrm>
            <a:off x="10691277" y="870276"/>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sz="2400"/>
          </a:p>
        </p:txBody>
      </p:sp>
      <p:sp>
        <p:nvSpPr>
          <p:cNvPr id="101" name="object 101"/>
          <p:cNvSpPr/>
          <p:nvPr/>
        </p:nvSpPr>
        <p:spPr>
          <a:xfrm>
            <a:off x="10691277" y="870276"/>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sz="2400"/>
          </a:p>
        </p:txBody>
      </p:sp>
      <p:sp>
        <p:nvSpPr>
          <p:cNvPr id="102" name="object 102"/>
          <p:cNvSpPr txBox="1"/>
          <p:nvPr/>
        </p:nvSpPr>
        <p:spPr>
          <a:xfrm>
            <a:off x="10703977" y="840552"/>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7761C"/>
                </a:solidFill>
                <a:latin typeface="Arial"/>
                <a:cs typeface="Arial"/>
              </a:rPr>
              <a:t>3x3 conv,</a:t>
            </a:r>
            <a:r>
              <a:rPr sz="933" spc="-27" dirty="0">
                <a:solidFill>
                  <a:srgbClr val="37761C"/>
                </a:solidFill>
                <a:latin typeface="Arial"/>
                <a:cs typeface="Arial"/>
              </a:rPr>
              <a:t> </a:t>
            </a:r>
            <a:r>
              <a:rPr sz="933" spc="-7" dirty="0">
                <a:solidFill>
                  <a:srgbClr val="37761C"/>
                </a:solidFill>
                <a:latin typeface="Arial"/>
                <a:cs typeface="Arial"/>
              </a:rPr>
              <a:t>64</a:t>
            </a:r>
            <a:endParaRPr sz="933">
              <a:latin typeface="Arial"/>
              <a:cs typeface="Arial"/>
            </a:endParaRPr>
          </a:p>
        </p:txBody>
      </p:sp>
      <p:sp>
        <p:nvSpPr>
          <p:cNvPr id="103" name="object 103"/>
          <p:cNvSpPr/>
          <p:nvPr/>
        </p:nvSpPr>
        <p:spPr>
          <a:xfrm>
            <a:off x="10691277" y="1044484"/>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sz="2400"/>
          </a:p>
        </p:txBody>
      </p:sp>
      <p:sp>
        <p:nvSpPr>
          <p:cNvPr id="104" name="object 104"/>
          <p:cNvSpPr/>
          <p:nvPr/>
        </p:nvSpPr>
        <p:spPr>
          <a:xfrm>
            <a:off x="10691277" y="1044484"/>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sz="2400"/>
          </a:p>
        </p:txBody>
      </p:sp>
      <p:sp>
        <p:nvSpPr>
          <p:cNvPr id="105" name="object 105"/>
          <p:cNvSpPr txBox="1"/>
          <p:nvPr/>
        </p:nvSpPr>
        <p:spPr>
          <a:xfrm>
            <a:off x="10703977" y="1014759"/>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7761C"/>
                </a:solidFill>
                <a:latin typeface="Arial"/>
                <a:cs typeface="Arial"/>
              </a:rPr>
              <a:t>3x3 conv,</a:t>
            </a:r>
            <a:r>
              <a:rPr sz="933" spc="-27" dirty="0">
                <a:solidFill>
                  <a:srgbClr val="37761C"/>
                </a:solidFill>
                <a:latin typeface="Arial"/>
                <a:cs typeface="Arial"/>
              </a:rPr>
              <a:t> </a:t>
            </a:r>
            <a:r>
              <a:rPr sz="933" spc="-7" dirty="0">
                <a:solidFill>
                  <a:srgbClr val="37761C"/>
                </a:solidFill>
                <a:latin typeface="Arial"/>
                <a:cs typeface="Arial"/>
              </a:rPr>
              <a:t>64</a:t>
            </a:r>
            <a:endParaRPr sz="933">
              <a:latin typeface="Arial"/>
              <a:cs typeface="Arial"/>
            </a:endParaRPr>
          </a:p>
        </p:txBody>
      </p:sp>
      <p:sp>
        <p:nvSpPr>
          <p:cNvPr id="106" name="object 106"/>
          <p:cNvSpPr/>
          <p:nvPr/>
        </p:nvSpPr>
        <p:spPr>
          <a:xfrm>
            <a:off x="11271476" y="993684"/>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107" name="object 107"/>
          <p:cNvSpPr/>
          <p:nvPr/>
        </p:nvSpPr>
        <p:spPr>
          <a:xfrm>
            <a:off x="11271354" y="1168029"/>
            <a:ext cx="847" cy="51647"/>
          </a:xfrm>
          <a:custGeom>
            <a:avLst/>
            <a:gdLst/>
            <a:ahLst/>
            <a:cxnLst/>
            <a:rect l="l" t="t" r="r" b="b"/>
            <a:pathLst>
              <a:path w="634" h="38734">
                <a:moveTo>
                  <a:pt x="149" y="-4762"/>
                </a:moveTo>
                <a:lnTo>
                  <a:pt x="149" y="43462"/>
                </a:lnTo>
              </a:path>
            </a:pathLst>
          </a:custGeom>
          <a:ln w="9824">
            <a:solidFill>
              <a:srgbClr val="666666"/>
            </a:solidFill>
          </a:ln>
        </p:spPr>
        <p:txBody>
          <a:bodyPr wrap="square" lIns="0" tIns="0" rIns="0" bIns="0" rtlCol="0"/>
          <a:lstStyle/>
          <a:p>
            <a:endParaRPr sz="2400"/>
          </a:p>
        </p:txBody>
      </p:sp>
      <p:sp>
        <p:nvSpPr>
          <p:cNvPr id="108" name="object 108"/>
          <p:cNvSpPr/>
          <p:nvPr/>
        </p:nvSpPr>
        <p:spPr>
          <a:xfrm>
            <a:off x="11298753" y="778627"/>
            <a:ext cx="827193" cy="469900"/>
          </a:xfrm>
          <a:custGeom>
            <a:avLst/>
            <a:gdLst/>
            <a:ahLst/>
            <a:cxnLst/>
            <a:rect l="l" t="t" r="r" b="b"/>
            <a:pathLst>
              <a:path w="620395" h="352425">
                <a:moveTo>
                  <a:pt x="0" y="351899"/>
                </a:moveTo>
                <a:lnTo>
                  <a:pt x="66335" y="350585"/>
                </a:lnTo>
                <a:lnTo>
                  <a:pt x="131988" y="346770"/>
                </a:lnTo>
                <a:lnTo>
                  <a:pt x="196281" y="340646"/>
                </a:lnTo>
                <a:lnTo>
                  <a:pt x="258538" y="332406"/>
                </a:lnTo>
                <a:lnTo>
                  <a:pt x="318082" y="322243"/>
                </a:lnTo>
                <a:lnTo>
                  <a:pt x="374236" y="310349"/>
                </a:lnTo>
                <a:lnTo>
                  <a:pt x="426323" y="296915"/>
                </a:lnTo>
                <a:lnTo>
                  <a:pt x="473667" y="282135"/>
                </a:lnTo>
                <a:lnTo>
                  <a:pt x="515590" y="266201"/>
                </a:lnTo>
                <a:lnTo>
                  <a:pt x="551416" y="249305"/>
                </a:lnTo>
                <a:lnTo>
                  <a:pt x="602069" y="213397"/>
                </a:lnTo>
                <a:lnTo>
                  <a:pt x="620209" y="175949"/>
                </a:lnTo>
                <a:lnTo>
                  <a:pt x="615622" y="157130"/>
                </a:lnTo>
                <a:lnTo>
                  <a:pt x="580713" y="120260"/>
                </a:lnTo>
                <a:lnTo>
                  <a:pt x="516009" y="85698"/>
                </a:lnTo>
                <a:lnTo>
                  <a:pt x="474179" y="69764"/>
                </a:lnTo>
                <a:lnTo>
                  <a:pt x="426933" y="54984"/>
                </a:lnTo>
                <a:lnTo>
                  <a:pt x="374949" y="41550"/>
                </a:lnTo>
                <a:lnTo>
                  <a:pt x="318905" y="29656"/>
                </a:lnTo>
                <a:lnTo>
                  <a:pt x="259478" y="19493"/>
                </a:lnTo>
                <a:lnTo>
                  <a:pt x="197347" y="11253"/>
                </a:lnTo>
                <a:lnTo>
                  <a:pt x="133188" y="5129"/>
                </a:lnTo>
                <a:lnTo>
                  <a:pt x="67680" y="1314"/>
                </a:lnTo>
                <a:lnTo>
                  <a:pt x="1499" y="0"/>
                </a:lnTo>
              </a:path>
            </a:pathLst>
          </a:custGeom>
          <a:ln w="9524">
            <a:solidFill>
              <a:srgbClr val="666666"/>
            </a:solidFill>
          </a:ln>
        </p:spPr>
        <p:txBody>
          <a:bodyPr wrap="square" lIns="0" tIns="0" rIns="0" bIns="0" rtlCol="0"/>
          <a:lstStyle/>
          <a:p>
            <a:endParaRPr sz="2400"/>
          </a:p>
        </p:txBody>
      </p:sp>
      <p:sp>
        <p:nvSpPr>
          <p:cNvPr id="109" name="object 109"/>
          <p:cNvSpPr/>
          <p:nvPr/>
        </p:nvSpPr>
        <p:spPr>
          <a:xfrm>
            <a:off x="11246653" y="750457"/>
            <a:ext cx="54187" cy="56727"/>
          </a:xfrm>
          <a:custGeom>
            <a:avLst/>
            <a:gdLst/>
            <a:ahLst/>
            <a:cxnLst/>
            <a:rect l="l" t="t" r="r" b="b"/>
            <a:pathLst>
              <a:path w="40640" h="42545">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110" name="object 110"/>
          <p:cNvSpPr/>
          <p:nvPr/>
        </p:nvSpPr>
        <p:spPr>
          <a:xfrm>
            <a:off x="11246653" y="750457"/>
            <a:ext cx="54187" cy="56727"/>
          </a:xfrm>
          <a:custGeom>
            <a:avLst/>
            <a:gdLst/>
            <a:ahLst/>
            <a:cxnLst/>
            <a:rect l="l" t="t" r="r" b="b"/>
            <a:pathLst>
              <a:path w="40640" h="42545">
                <a:moveTo>
                  <a:pt x="0" y="21149"/>
                </a:moveTo>
                <a:lnTo>
                  <a:pt x="1591" y="12917"/>
                </a:lnTo>
                <a:lnTo>
                  <a:pt x="5930" y="6194"/>
                </a:lnTo>
                <a:lnTo>
                  <a:pt x="12367" y="1662"/>
                </a:lnTo>
                <a:lnTo>
                  <a:pt x="20249" y="0"/>
                </a:lnTo>
                <a:lnTo>
                  <a:pt x="25620" y="0"/>
                </a:lnTo>
                <a:lnTo>
                  <a:pt x="30771"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111" name="object 111"/>
          <p:cNvSpPr/>
          <p:nvPr/>
        </p:nvSpPr>
        <p:spPr>
          <a:xfrm>
            <a:off x="11271477" y="806676"/>
            <a:ext cx="2540" cy="64347"/>
          </a:xfrm>
          <a:custGeom>
            <a:avLst/>
            <a:gdLst/>
            <a:ahLst/>
            <a:cxnLst/>
            <a:rect l="l" t="t" r="r" b="b"/>
            <a:pathLst>
              <a:path w="1904" h="48259">
                <a:moveTo>
                  <a:pt x="0" y="47699"/>
                </a:moveTo>
                <a:lnTo>
                  <a:pt x="1499" y="0"/>
                </a:lnTo>
              </a:path>
            </a:pathLst>
          </a:custGeom>
          <a:ln w="9524">
            <a:solidFill>
              <a:srgbClr val="666666"/>
            </a:solidFill>
          </a:ln>
        </p:spPr>
        <p:txBody>
          <a:bodyPr wrap="square" lIns="0" tIns="0" rIns="0" bIns="0" rtlCol="0"/>
          <a:lstStyle/>
          <a:p>
            <a:endParaRPr sz="2400"/>
          </a:p>
        </p:txBody>
      </p:sp>
      <p:sp>
        <p:nvSpPr>
          <p:cNvPr id="112" name="object 112"/>
          <p:cNvSpPr/>
          <p:nvPr/>
        </p:nvSpPr>
        <p:spPr>
          <a:xfrm>
            <a:off x="11273853" y="687298"/>
            <a:ext cx="0" cy="70273"/>
          </a:xfrm>
          <a:custGeom>
            <a:avLst/>
            <a:gdLst/>
            <a:ahLst/>
            <a:cxnLst/>
            <a:rect l="l" t="t" r="r" b="b"/>
            <a:pathLst>
              <a:path h="52704">
                <a:moveTo>
                  <a:pt x="0" y="0"/>
                </a:moveTo>
                <a:lnTo>
                  <a:pt x="0" y="52131"/>
                </a:lnTo>
              </a:path>
            </a:pathLst>
          </a:custGeom>
          <a:ln w="9824">
            <a:solidFill>
              <a:srgbClr val="666666"/>
            </a:solidFill>
          </a:ln>
        </p:spPr>
        <p:txBody>
          <a:bodyPr wrap="square" lIns="0" tIns="0" rIns="0" bIns="0" rtlCol="0"/>
          <a:lstStyle/>
          <a:p>
            <a:endParaRPr sz="2400"/>
          </a:p>
        </p:txBody>
      </p:sp>
      <p:graphicFrame>
        <p:nvGraphicFramePr>
          <p:cNvPr id="113" name="object 113"/>
          <p:cNvGraphicFramePr>
            <a:graphicFrameLocks noGrp="1"/>
          </p:cNvGraphicFramePr>
          <p:nvPr/>
        </p:nvGraphicFramePr>
        <p:xfrm>
          <a:off x="10681021" y="190632"/>
          <a:ext cx="1160780" cy="482597"/>
        </p:xfrm>
        <a:graphic>
          <a:graphicData uri="http://schemas.openxmlformats.org/drawingml/2006/table">
            <a:tbl>
              <a:tblPr firstRow="1" bandRow="1">
                <a:tableStyleId>{2D5ABB26-0587-4C30-8999-92F81FD0307C}</a:tableStyleId>
              </a:tblPr>
              <a:tblGrid>
                <a:gridCol w="1160780">
                  <a:extLst>
                    <a:ext uri="{9D8B030D-6E8A-4147-A177-3AD203B41FA5}">
                      <a16:colId xmlns:a16="http://schemas.microsoft.com/office/drawing/2014/main" val="20000"/>
                    </a:ext>
                  </a:extLst>
                </a:gridCol>
              </a:tblGrid>
              <a:tr h="151552">
                <a:tc>
                  <a:txBody>
                    <a:bodyPr/>
                    <a:lstStyle/>
                    <a:p>
                      <a:pPr marL="22225" algn="ctr">
                        <a:lnSpc>
                          <a:spcPts val="765"/>
                        </a:lnSpc>
                      </a:pPr>
                      <a:r>
                        <a:rPr sz="900" spc="-15" dirty="0">
                          <a:solidFill>
                            <a:srgbClr val="FF0000"/>
                          </a:solidFill>
                          <a:latin typeface="Arial"/>
                          <a:cs typeface="Arial"/>
                        </a:rPr>
                        <a:t>Softmax</a:t>
                      </a:r>
                      <a:endParaRPr sz="90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7761C"/>
                      </a:solidFill>
                      <a:prstDash val="solid"/>
                    </a:lnB>
                    <a:solidFill>
                      <a:srgbClr val="F4CCCC"/>
                    </a:solidFill>
                  </a:tcPr>
                </a:tc>
                <a:extLst>
                  <a:ext uri="{0D108BD9-81ED-4DB2-BD59-A6C34878D82A}">
                    <a16:rowId xmlns:a16="http://schemas.microsoft.com/office/drawing/2014/main" val="10000"/>
                  </a:ext>
                </a:extLst>
              </a:tr>
              <a:tr h="179493">
                <a:tc>
                  <a:txBody>
                    <a:bodyPr/>
                    <a:lstStyle/>
                    <a:p>
                      <a:pPr marL="13970" algn="ctr">
                        <a:lnSpc>
                          <a:spcPct val="100000"/>
                        </a:lnSpc>
                        <a:spcBef>
                          <a:spcPts val="90"/>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1000</a:t>
                      </a:r>
                      <a:endParaRPr sz="900">
                        <a:latin typeface="Arial"/>
                        <a:cs typeface="Arial"/>
                      </a:endParaRPr>
                    </a:p>
                  </a:txBody>
                  <a:tcPr marL="0" marR="0" marT="15240" marB="0">
                    <a:lnL w="19050">
                      <a:solidFill>
                        <a:srgbClr val="37761C"/>
                      </a:solidFill>
                      <a:prstDash val="solid"/>
                    </a:lnL>
                    <a:lnR w="19050">
                      <a:solidFill>
                        <a:srgbClr val="37761C"/>
                      </a:solidFill>
                      <a:prstDash val="solid"/>
                    </a:lnR>
                    <a:lnT w="19050">
                      <a:solidFill>
                        <a:srgbClr val="37761C"/>
                      </a:solidFill>
                      <a:prstDash val="solid"/>
                    </a:lnT>
                    <a:lnB w="19050">
                      <a:solidFill>
                        <a:srgbClr val="4A86E7"/>
                      </a:solidFill>
                      <a:prstDash val="solid"/>
                    </a:lnB>
                    <a:solidFill>
                      <a:srgbClr val="D9EAD3"/>
                    </a:solidFill>
                  </a:tcPr>
                </a:tc>
                <a:extLst>
                  <a:ext uri="{0D108BD9-81ED-4DB2-BD59-A6C34878D82A}">
                    <a16:rowId xmlns:a16="http://schemas.microsoft.com/office/drawing/2014/main" val="10001"/>
                  </a:ext>
                </a:extLst>
              </a:tr>
              <a:tr h="151552">
                <a:tc>
                  <a:txBody>
                    <a:bodyPr/>
                    <a:lstStyle/>
                    <a:p>
                      <a:pPr marL="18415" algn="ctr">
                        <a:lnSpc>
                          <a:spcPts val="705"/>
                        </a:lnSpc>
                        <a:spcBef>
                          <a:spcPts val="90"/>
                        </a:spcBef>
                      </a:pPr>
                      <a:r>
                        <a:rPr sz="900" spc="-20" dirty="0">
                          <a:solidFill>
                            <a:srgbClr val="4A86E7"/>
                          </a:solidFill>
                          <a:latin typeface="Arial"/>
                          <a:cs typeface="Arial"/>
                        </a:rPr>
                        <a:t>Pool</a:t>
                      </a:r>
                      <a:endParaRPr sz="900">
                        <a:latin typeface="Arial"/>
                        <a:cs typeface="Arial"/>
                      </a:endParaRPr>
                    </a:p>
                  </a:txBody>
                  <a:tcPr marL="0" marR="0" marT="15240" marB="0">
                    <a:lnL w="19050">
                      <a:solidFill>
                        <a:srgbClr val="4A86E7"/>
                      </a:solidFill>
                      <a:prstDash val="solid"/>
                    </a:lnL>
                    <a:lnR w="19050">
                      <a:solidFill>
                        <a:srgbClr val="4A86E7"/>
                      </a:solidFill>
                      <a:prstDash val="solid"/>
                    </a:lnR>
                    <a:lnT w="19050">
                      <a:solidFill>
                        <a:srgbClr val="4A86E7"/>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2"/>
                  </a:ext>
                </a:extLst>
              </a:tr>
            </a:tbl>
          </a:graphicData>
        </a:graphic>
      </p:graphicFrame>
      <p:sp>
        <p:nvSpPr>
          <p:cNvPr id="114" name="object 114"/>
          <p:cNvSpPr txBox="1"/>
          <p:nvPr/>
        </p:nvSpPr>
        <p:spPr>
          <a:xfrm>
            <a:off x="7544787" y="2929618"/>
            <a:ext cx="42926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relu</a:t>
            </a:r>
            <a:endParaRPr sz="1867">
              <a:latin typeface="Arial"/>
              <a:cs typeface="Arial"/>
            </a:endParaRPr>
          </a:p>
        </p:txBody>
      </p:sp>
      <p:sp>
        <p:nvSpPr>
          <p:cNvPr id="115" name="object 115"/>
          <p:cNvSpPr/>
          <p:nvPr/>
        </p:nvSpPr>
        <p:spPr>
          <a:xfrm>
            <a:off x="6911714" y="3355581"/>
            <a:ext cx="1154853" cy="414867"/>
          </a:xfrm>
          <a:custGeom>
            <a:avLst/>
            <a:gdLst/>
            <a:ahLst/>
            <a:cxnLst/>
            <a:rect l="l" t="t" r="r" b="b"/>
            <a:pathLst>
              <a:path w="866139" h="311150">
                <a:moveTo>
                  <a:pt x="0" y="0"/>
                </a:moveTo>
                <a:lnTo>
                  <a:pt x="866099" y="0"/>
                </a:lnTo>
                <a:lnTo>
                  <a:pt x="866099" y="311099"/>
                </a:lnTo>
                <a:lnTo>
                  <a:pt x="0" y="311099"/>
                </a:lnTo>
                <a:lnTo>
                  <a:pt x="0" y="0"/>
                </a:lnTo>
                <a:close/>
              </a:path>
            </a:pathLst>
          </a:custGeom>
          <a:solidFill>
            <a:srgbClr val="FCE4CD"/>
          </a:solidFill>
        </p:spPr>
        <p:txBody>
          <a:bodyPr wrap="square" lIns="0" tIns="0" rIns="0" bIns="0" rtlCol="0"/>
          <a:lstStyle/>
          <a:p>
            <a:endParaRPr sz="2400"/>
          </a:p>
        </p:txBody>
      </p:sp>
      <p:sp>
        <p:nvSpPr>
          <p:cNvPr id="116" name="object 116"/>
          <p:cNvSpPr txBox="1"/>
          <p:nvPr/>
        </p:nvSpPr>
        <p:spPr>
          <a:xfrm>
            <a:off x="6911714" y="3355581"/>
            <a:ext cx="1154853" cy="325729"/>
          </a:xfrm>
          <a:prstGeom prst="rect">
            <a:avLst/>
          </a:prstGeom>
          <a:ln w="19049">
            <a:solidFill>
              <a:srgbClr val="FF9900"/>
            </a:solidFill>
          </a:ln>
        </p:spPr>
        <p:txBody>
          <a:bodyPr vert="horz" wrap="square" lIns="0" tIns="78739" rIns="0" bIns="0" rtlCol="0">
            <a:spAutoFit/>
          </a:bodyPr>
          <a:lstStyle/>
          <a:p>
            <a:pPr marL="365751">
              <a:spcBef>
                <a:spcPts val="619"/>
              </a:spcBef>
            </a:pPr>
            <a:r>
              <a:rPr sz="1600" spc="-27" dirty="0">
                <a:solidFill>
                  <a:srgbClr val="FF9900"/>
                </a:solidFill>
                <a:latin typeface="Arial"/>
                <a:cs typeface="Arial"/>
              </a:rPr>
              <a:t>conv</a:t>
            </a:r>
            <a:endParaRPr sz="1600">
              <a:latin typeface="Arial"/>
              <a:cs typeface="Arial"/>
            </a:endParaRPr>
          </a:p>
        </p:txBody>
      </p:sp>
      <p:sp>
        <p:nvSpPr>
          <p:cNvPr id="117" name="object 117"/>
          <p:cNvSpPr/>
          <p:nvPr/>
        </p:nvSpPr>
        <p:spPr>
          <a:xfrm>
            <a:off x="6911824" y="2421136"/>
            <a:ext cx="1154853" cy="414867"/>
          </a:xfrm>
          <a:custGeom>
            <a:avLst/>
            <a:gdLst/>
            <a:ahLst/>
            <a:cxnLst/>
            <a:rect l="l" t="t" r="r" b="b"/>
            <a:pathLst>
              <a:path w="866139" h="311150">
                <a:moveTo>
                  <a:pt x="0" y="0"/>
                </a:moveTo>
                <a:lnTo>
                  <a:pt x="866099" y="0"/>
                </a:lnTo>
                <a:lnTo>
                  <a:pt x="866099" y="311099"/>
                </a:lnTo>
                <a:lnTo>
                  <a:pt x="0" y="311099"/>
                </a:lnTo>
                <a:lnTo>
                  <a:pt x="0" y="0"/>
                </a:lnTo>
                <a:close/>
              </a:path>
            </a:pathLst>
          </a:custGeom>
          <a:solidFill>
            <a:srgbClr val="FCE4CD"/>
          </a:solidFill>
        </p:spPr>
        <p:txBody>
          <a:bodyPr wrap="square" lIns="0" tIns="0" rIns="0" bIns="0" rtlCol="0"/>
          <a:lstStyle/>
          <a:p>
            <a:endParaRPr sz="2400"/>
          </a:p>
        </p:txBody>
      </p:sp>
      <p:sp>
        <p:nvSpPr>
          <p:cNvPr id="118" name="object 118"/>
          <p:cNvSpPr txBox="1"/>
          <p:nvPr/>
        </p:nvSpPr>
        <p:spPr>
          <a:xfrm>
            <a:off x="6911824" y="2421136"/>
            <a:ext cx="1154853" cy="325729"/>
          </a:xfrm>
          <a:prstGeom prst="rect">
            <a:avLst/>
          </a:prstGeom>
          <a:ln w="19049">
            <a:solidFill>
              <a:srgbClr val="FF9900"/>
            </a:solidFill>
          </a:ln>
        </p:spPr>
        <p:txBody>
          <a:bodyPr vert="horz" wrap="square" lIns="0" tIns="78739" rIns="0" bIns="0" rtlCol="0">
            <a:spAutoFit/>
          </a:bodyPr>
          <a:lstStyle/>
          <a:p>
            <a:pPr marL="365751">
              <a:spcBef>
                <a:spcPts val="619"/>
              </a:spcBef>
            </a:pPr>
            <a:r>
              <a:rPr sz="1600" spc="-27" dirty="0">
                <a:solidFill>
                  <a:srgbClr val="FF9900"/>
                </a:solidFill>
                <a:latin typeface="Arial"/>
                <a:cs typeface="Arial"/>
              </a:rPr>
              <a:t>conv</a:t>
            </a:r>
            <a:endParaRPr sz="1600">
              <a:latin typeface="Arial"/>
              <a:cs typeface="Arial"/>
            </a:endParaRPr>
          </a:p>
        </p:txBody>
      </p:sp>
      <p:sp>
        <p:nvSpPr>
          <p:cNvPr id="119" name="object 119"/>
          <p:cNvSpPr/>
          <p:nvPr/>
        </p:nvSpPr>
        <p:spPr>
          <a:xfrm>
            <a:off x="7489113" y="2912182"/>
            <a:ext cx="0" cy="443653"/>
          </a:xfrm>
          <a:custGeom>
            <a:avLst/>
            <a:gdLst/>
            <a:ahLst/>
            <a:cxnLst/>
            <a:rect l="l" t="t" r="r" b="b"/>
            <a:pathLst>
              <a:path h="332739">
                <a:moveTo>
                  <a:pt x="0" y="332549"/>
                </a:moveTo>
                <a:lnTo>
                  <a:pt x="0" y="0"/>
                </a:lnTo>
              </a:path>
            </a:pathLst>
          </a:custGeom>
          <a:ln w="9524">
            <a:solidFill>
              <a:srgbClr val="000000"/>
            </a:solidFill>
          </a:ln>
        </p:spPr>
        <p:txBody>
          <a:bodyPr wrap="square" lIns="0" tIns="0" rIns="0" bIns="0" rtlCol="0"/>
          <a:lstStyle/>
          <a:p>
            <a:endParaRPr sz="2400"/>
          </a:p>
        </p:txBody>
      </p:sp>
      <p:sp>
        <p:nvSpPr>
          <p:cNvPr id="120" name="object 120"/>
          <p:cNvSpPr/>
          <p:nvPr/>
        </p:nvSpPr>
        <p:spPr>
          <a:xfrm>
            <a:off x="7468136" y="2854547"/>
            <a:ext cx="42333" cy="58420"/>
          </a:xfrm>
          <a:custGeom>
            <a:avLst/>
            <a:gdLst/>
            <a:ahLst/>
            <a:cxnLst/>
            <a:rect l="l" t="t" r="r" b="b"/>
            <a:pathLst>
              <a:path w="31750" h="43814">
                <a:moveTo>
                  <a:pt x="31465" y="43225"/>
                </a:moveTo>
                <a:lnTo>
                  <a:pt x="0" y="43225"/>
                </a:lnTo>
                <a:lnTo>
                  <a:pt x="15732" y="0"/>
                </a:lnTo>
                <a:lnTo>
                  <a:pt x="31465" y="43225"/>
                </a:lnTo>
                <a:close/>
              </a:path>
            </a:pathLst>
          </a:custGeom>
          <a:solidFill>
            <a:srgbClr val="000000"/>
          </a:solidFill>
        </p:spPr>
        <p:txBody>
          <a:bodyPr wrap="square" lIns="0" tIns="0" rIns="0" bIns="0" rtlCol="0"/>
          <a:lstStyle/>
          <a:p>
            <a:endParaRPr sz="2400"/>
          </a:p>
        </p:txBody>
      </p:sp>
      <p:sp>
        <p:nvSpPr>
          <p:cNvPr id="121" name="object 121"/>
          <p:cNvSpPr/>
          <p:nvPr/>
        </p:nvSpPr>
        <p:spPr>
          <a:xfrm>
            <a:off x="7468136" y="2854547"/>
            <a:ext cx="42333" cy="58420"/>
          </a:xfrm>
          <a:custGeom>
            <a:avLst/>
            <a:gdLst/>
            <a:ahLst/>
            <a:cxnLst/>
            <a:rect l="l" t="t" r="r" b="b"/>
            <a:pathLst>
              <a:path w="31750" h="43814">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endParaRPr sz="2400"/>
          </a:p>
        </p:txBody>
      </p:sp>
      <p:sp>
        <p:nvSpPr>
          <p:cNvPr id="122" name="object 122"/>
          <p:cNvSpPr/>
          <p:nvPr/>
        </p:nvSpPr>
        <p:spPr>
          <a:xfrm>
            <a:off x="7489224" y="2121337"/>
            <a:ext cx="0" cy="300567"/>
          </a:xfrm>
          <a:custGeom>
            <a:avLst/>
            <a:gdLst/>
            <a:ahLst/>
            <a:cxnLst/>
            <a:rect l="l" t="t" r="r" b="b"/>
            <a:pathLst>
              <a:path h="225425">
                <a:moveTo>
                  <a:pt x="0" y="224850"/>
                </a:moveTo>
                <a:lnTo>
                  <a:pt x="0" y="0"/>
                </a:lnTo>
              </a:path>
            </a:pathLst>
          </a:custGeom>
          <a:ln w="9524">
            <a:solidFill>
              <a:srgbClr val="000000"/>
            </a:solidFill>
          </a:ln>
        </p:spPr>
        <p:txBody>
          <a:bodyPr wrap="square" lIns="0" tIns="0" rIns="0" bIns="0" rtlCol="0"/>
          <a:lstStyle/>
          <a:p>
            <a:endParaRPr sz="2400"/>
          </a:p>
        </p:txBody>
      </p:sp>
      <p:sp>
        <p:nvSpPr>
          <p:cNvPr id="123" name="object 123"/>
          <p:cNvSpPr/>
          <p:nvPr/>
        </p:nvSpPr>
        <p:spPr>
          <a:xfrm>
            <a:off x="7468246" y="2063703"/>
            <a:ext cx="42333" cy="58420"/>
          </a:xfrm>
          <a:custGeom>
            <a:avLst/>
            <a:gdLst/>
            <a:ahLst/>
            <a:cxnLst/>
            <a:rect l="l" t="t" r="r" b="b"/>
            <a:pathLst>
              <a:path w="31750" h="43815">
                <a:moveTo>
                  <a:pt x="31465" y="43225"/>
                </a:moveTo>
                <a:lnTo>
                  <a:pt x="0" y="43225"/>
                </a:lnTo>
                <a:lnTo>
                  <a:pt x="15732" y="0"/>
                </a:lnTo>
                <a:lnTo>
                  <a:pt x="31465" y="43225"/>
                </a:lnTo>
                <a:close/>
              </a:path>
            </a:pathLst>
          </a:custGeom>
          <a:solidFill>
            <a:srgbClr val="000000"/>
          </a:solidFill>
        </p:spPr>
        <p:txBody>
          <a:bodyPr wrap="square" lIns="0" tIns="0" rIns="0" bIns="0" rtlCol="0"/>
          <a:lstStyle/>
          <a:p>
            <a:endParaRPr sz="2400"/>
          </a:p>
        </p:txBody>
      </p:sp>
      <p:sp>
        <p:nvSpPr>
          <p:cNvPr id="124" name="object 124"/>
          <p:cNvSpPr/>
          <p:nvPr/>
        </p:nvSpPr>
        <p:spPr>
          <a:xfrm>
            <a:off x="7468246" y="2063703"/>
            <a:ext cx="42333" cy="58420"/>
          </a:xfrm>
          <a:custGeom>
            <a:avLst/>
            <a:gdLst/>
            <a:ahLst/>
            <a:cxnLst/>
            <a:rect l="l" t="t" r="r" b="b"/>
            <a:pathLst>
              <a:path w="31750" h="43815">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endParaRPr sz="2400"/>
          </a:p>
        </p:txBody>
      </p:sp>
      <p:sp>
        <p:nvSpPr>
          <p:cNvPr id="125" name="object 125"/>
          <p:cNvSpPr/>
          <p:nvPr/>
        </p:nvSpPr>
        <p:spPr>
          <a:xfrm>
            <a:off x="7394209" y="3782532"/>
            <a:ext cx="189799" cy="481393"/>
          </a:xfrm>
          <a:prstGeom prst="rect">
            <a:avLst/>
          </a:prstGeom>
          <a:blipFill>
            <a:blip r:embed="rId2" cstate="print"/>
            <a:stretch>
              <a:fillRect/>
            </a:stretch>
          </a:blipFill>
        </p:spPr>
        <p:txBody>
          <a:bodyPr wrap="square" lIns="0" tIns="0" rIns="0" bIns="0" rtlCol="0"/>
          <a:lstStyle/>
          <a:p>
            <a:endParaRPr sz="2400"/>
          </a:p>
        </p:txBody>
      </p:sp>
      <p:sp>
        <p:nvSpPr>
          <p:cNvPr id="126" name="object 126"/>
          <p:cNvSpPr/>
          <p:nvPr/>
        </p:nvSpPr>
        <p:spPr>
          <a:xfrm>
            <a:off x="7571308" y="1954464"/>
            <a:ext cx="1163320" cy="2214880"/>
          </a:xfrm>
          <a:custGeom>
            <a:avLst/>
            <a:gdLst/>
            <a:ahLst/>
            <a:cxnLst/>
            <a:rect l="l" t="t" r="r" b="b"/>
            <a:pathLst>
              <a:path w="872490" h="1661160">
                <a:moveTo>
                  <a:pt x="0" y="1660921"/>
                </a:moveTo>
                <a:lnTo>
                  <a:pt x="45056" y="1659447"/>
                </a:lnTo>
                <a:lnTo>
                  <a:pt x="89955" y="1655095"/>
                </a:lnTo>
                <a:lnTo>
                  <a:pt x="134596" y="1647967"/>
                </a:lnTo>
                <a:lnTo>
                  <a:pt x="178877" y="1638166"/>
                </a:lnTo>
                <a:lnTo>
                  <a:pt x="222698" y="1625794"/>
                </a:lnTo>
                <a:lnTo>
                  <a:pt x="265955" y="1610956"/>
                </a:lnTo>
                <a:lnTo>
                  <a:pt x="308547" y="1593752"/>
                </a:lnTo>
                <a:lnTo>
                  <a:pt x="350374" y="1574287"/>
                </a:lnTo>
                <a:lnTo>
                  <a:pt x="391334" y="1552663"/>
                </a:lnTo>
                <a:lnTo>
                  <a:pt x="431324" y="1528983"/>
                </a:lnTo>
                <a:lnTo>
                  <a:pt x="470243" y="1503349"/>
                </a:lnTo>
                <a:lnTo>
                  <a:pt x="507990" y="1475865"/>
                </a:lnTo>
                <a:lnTo>
                  <a:pt x="544464" y="1446633"/>
                </a:lnTo>
                <a:lnTo>
                  <a:pt x="579562" y="1415756"/>
                </a:lnTo>
                <a:lnTo>
                  <a:pt x="613184" y="1383337"/>
                </a:lnTo>
                <a:lnTo>
                  <a:pt x="645227" y="1349479"/>
                </a:lnTo>
                <a:lnTo>
                  <a:pt x="675590" y="1314284"/>
                </a:lnTo>
                <a:lnTo>
                  <a:pt x="704171" y="1277856"/>
                </a:lnTo>
                <a:lnTo>
                  <a:pt x="730870" y="1240296"/>
                </a:lnTo>
                <a:lnTo>
                  <a:pt x="755583" y="1201709"/>
                </a:lnTo>
                <a:lnTo>
                  <a:pt x="778211" y="1162196"/>
                </a:lnTo>
                <a:lnTo>
                  <a:pt x="798651" y="1121861"/>
                </a:lnTo>
                <a:lnTo>
                  <a:pt x="816802" y="1080806"/>
                </a:lnTo>
                <a:lnTo>
                  <a:pt x="832561" y="1039134"/>
                </a:lnTo>
                <a:lnTo>
                  <a:pt x="845829" y="996948"/>
                </a:lnTo>
                <a:lnTo>
                  <a:pt x="856502" y="954351"/>
                </a:lnTo>
                <a:lnTo>
                  <a:pt x="864480" y="911446"/>
                </a:lnTo>
                <a:lnTo>
                  <a:pt x="869661" y="868334"/>
                </a:lnTo>
                <a:lnTo>
                  <a:pt x="871943" y="825121"/>
                </a:lnTo>
                <a:lnTo>
                  <a:pt x="870993" y="776925"/>
                </a:lnTo>
                <a:lnTo>
                  <a:pt x="866456" y="728872"/>
                </a:lnTo>
                <a:lnTo>
                  <a:pt x="858479" y="681105"/>
                </a:lnTo>
                <a:lnTo>
                  <a:pt x="847208" y="633765"/>
                </a:lnTo>
                <a:lnTo>
                  <a:pt x="832790" y="586997"/>
                </a:lnTo>
                <a:lnTo>
                  <a:pt x="815370" y="540941"/>
                </a:lnTo>
                <a:lnTo>
                  <a:pt x="795095" y="495741"/>
                </a:lnTo>
                <a:lnTo>
                  <a:pt x="772111" y="451540"/>
                </a:lnTo>
                <a:lnTo>
                  <a:pt x="746564" y="408481"/>
                </a:lnTo>
                <a:lnTo>
                  <a:pt x="718600" y="366705"/>
                </a:lnTo>
                <a:lnTo>
                  <a:pt x="688366" y="326356"/>
                </a:lnTo>
                <a:lnTo>
                  <a:pt x="656007" y="287576"/>
                </a:lnTo>
                <a:lnTo>
                  <a:pt x="621670" y="250508"/>
                </a:lnTo>
                <a:lnTo>
                  <a:pt x="582409" y="212448"/>
                </a:lnTo>
                <a:lnTo>
                  <a:pt x="541184" y="176747"/>
                </a:lnTo>
                <a:lnTo>
                  <a:pt x="498181" y="143584"/>
                </a:lnTo>
                <a:lnTo>
                  <a:pt x="453585" y="113143"/>
                </a:lnTo>
                <a:lnTo>
                  <a:pt x="407583" y="85603"/>
                </a:lnTo>
                <a:lnTo>
                  <a:pt x="360360" y="61147"/>
                </a:lnTo>
                <a:lnTo>
                  <a:pt x="324254" y="44938"/>
                </a:lnTo>
                <a:lnTo>
                  <a:pt x="287644" y="30641"/>
                </a:lnTo>
                <a:lnTo>
                  <a:pt x="250609" y="18334"/>
                </a:lnTo>
                <a:lnTo>
                  <a:pt x="213227" y="8093"/>
                </a:lnTo>
                <a:lnTo>
                  <a:pt x="185010" y="1815"/>
                </a:lnTo>
                <a:lnTo>
                  <a:pt x="175599" y="0"/>
                </a:lnTo>
              </a:path>
            </a:pathLst>
          </a:custGeom>
          <a:ln w="19049">
            <a:solidFill>
              <a:srgbClr val="000000"/>
            </a:solidFill>
          </a:ln>
        </p:spPr>
        <p:txBody>
          <a:bodyPr wrap="square" lIns="0" tIns="0" rIns="0" bIns="0" rtlCol="0"/>
          <a:lstStyle/>
          <a:p>
            <a:endParaRPr sz="2400"/>
          </a:p>
        </p:txBody>
      </p:sp>
      <p:sp>
        <p:nvSpPr>
          <p:cNvPr id="127" name="object 127"/>
          <p:cNvSpPr/>
          <p:nvPr/>
        </p:nvSpPr>
        <p:spPr>
          <a:xfrm>
            <a:off x="7677977" y="1899994"/>
            <a:ext cx="144083" cy="108940"/>
          </a:xfrm>
          <a:prstGeom prst="rect">
            <a:avLst/>
          </a:prstGeom>
          <a:blipFill>
            <a:blip r:embed="rId3" cstate="print"/>
            <a:stretch>
              <a:fillRect/>
            </a:stretch>
          </a:blipFill>
        </p:spPr>
        <p:txBody>
          <a:bodyPr wrap="square" lIns="0" tIns="0" rIns="0" bIns="0" rtlCol="0"/>
          <a:lstStyle/>
          <a:p>
            <a:endParaRPr sz="2400"/>
          </a:p>
        </p:txBody>
      </p:sp>
      <p:sp>
        <p:nvSpPr>
          <p:cNvPr id="128" name="object 128"/>
          <p:cNvSpPr txBox="1"/>
          <p:nvPr/>
        </p:nvSpPr>
        <p:spPr>
          <a:xfrm>
            <a:off x="8832291" y="2785500"/>
            <a:ext cx="784860" cy="581355"/>
          </a:xfrm>
          <a:prstGeom prst="rect">
            <a:avLst/>
          </a:prstGeom>
        </p:spPr>
        <p:txBody>
          <a:bodyPr vert="horz" wrap="square" lIns="0" tIns="16933" rIns="0" bIns="0" rtlCol="0">
            <a:spAutoFit/>
          </a:bodyPr>
          <a:lstStyle/>
          <a:p>
            <a:pPr algn="ctr">
              <a:lnSpc>
                <a:spcPts val="2219"/>
              </a:lnSpc>
              <a:spcBef>
                <a:spcPts val="133"/>
              </a:spcBef>
            </a:pPr>
            <a:r>
              <a:rPr sz="1867" dirty="0">
                <a:latin typeface="Arial"/>
                <a:cs typeface="Arial"/>
              </a:rPr>
              <a:t>X</a:t>
            </a:r>
            <a:endParaRPr sz="1867">
              <a:latin typeface="Arial"/>
              <a:cs typeface="Arial"/>
            </a:endParaRPr>
          </a:p>
          <a:p>
            <a:pPr algn="ctr">
              <a:lnSpc>
                <a:spcPts val="2219"/>
              </a:lnSpc>
            </a:pPr>
            <a:r>
              <a:rPr sz="1867" spc="-7" dirty="0">
                <a:latin typeface="Arial"/>
                <a:cs typeface="Arial"/>
              </a:rPr>
              <a:t>identity</a:t>
            </a:r>
            <a:endParaRPr sz="1867">
              <a:latin typeface="Arial"/>
              <a:cs typeface="Arial"/>
            </a:endParaRPr>
          </a:p>
        </p:txBody>
      </p:sp>
      <p:sp>
        <p:nvSpPr>
          <p:cNvPr id="129" name="object 129"/>
          <p:cNvSpPr txBox="1"/>
          <p:nvPr/>
        </p:nvSpPr>
        <p:spPr>
          <a:xfrm>
            <a:off x="6399467" y="1703818"/>
            <a:ext cx="841587"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F(x) </a:t>
            </a:r>
            <a:r>
              <a:rPr sz="1867" dirty="0">
                <a:latin typeface="Arial"/>
                <a:cs typeface="Arial"/>
              </a:rPr>
              <a:t>+</a:t>
            </a:r>
            <a:r>
              <a:rPr sz="1867" spc="-120" dirty="0">
                <a:latin typeface="Arial"/>
                <a:cs typeface="Arial"/>
              </a:rPr>
              <a:t> </a:t>
            </a:r>
            <a:r>
              <a:rPr sz="1867" dirty="0">
                <a:latin typeface="Arial"/>
                <a:cs typeface="Arial"/>
              </a:rPr>
              <a:t>x</a:t>
            </a:r>
            <a:endParaRPr sz="1867">
              <a:latin typeface="Arial"/>
              <a:cs typeface="Arial"/>
            </a:endParaRPr>
          </a:p>
        </p:txBody>
      </p:sp>
      <p:sp>
        <p:nvSpPr>
          <p:cNvPr id="130" name="object 130"/>
          <p:cNvSpPr txBox="1"/>
          <p:nvPr/>
        </p:nvSpPr>
        <p:spPr>
          <a:xfrm>
            <a:off x="6021234" y="2879150"/>
            <a:ext cx="45466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F(x)</a:t>
            </a:r>
            <a:endParaRPr sz="1867">
              <a:latin typeface="Arial"/>
              <a:cs typeface="Arial"/>
            </a:endParaRPr>
          </a:p>
        </p:txBody>
      </p:sp>
      <p:sp>
        <p:nvSpPr>
          <p:cNvPr id="131" name="object 131"/>
          <p:cNvSpPr txBox="1"/>
          <p:nvPr/>
        </p:nvSpPr>
        <p:spPr>
          <a:xfrm>
            <a:off x="7646387" y="1405618"/>
            <a:ext cx="42926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relu</a:t>
            </a:r>
            <a:endParaRPr sz="1867">
              <a:latin typeface="Arial"/>
              <a:cs typeface="Arial"/>
            </a:endParaRPr>
          </a:p>
        </p:txBody>
      </p:sp>
      <p:sp>
        <p:nvSpPr>
          <p:cNvPr id="132" name="object 132"/>
          <p:cNvSpPr/>
          <p:nvPr/>
        </p:nvSpPr>
        <p:spPr>
          <a:xfrm>
            <a:off x="7489224" y="1410137"/>
            <a:ext cx="0" cy="300567"/>
          </a:xfrm>
          <a:custGeom>
            <a:avLst/>
            <a:gdLst/>
            <a:ahLst/>
            <a:cxnLst/>
            <a:rect l="l" t="t" r="r" b="b"/>
            <a:pathLst>
              <a:path h="225425">
                <a:moveTo>
                  <a:pt x="0" y="224849"/>
                </a:moveTo>
                <a:lnTo>
                  <a:pt x="0" y="0"/>
                </a:lnTo>
              </a:path>
            </a:pathLst>
          </a:custGeom>
          <a:ln w="9524">
            <a:solidFill>
              <a:srgbClr val="000000"/>
            </a:solidFill>
          </a:ln>
        </p:spPr>
        <p:txBody>
          <a:bodyPr wrap="square" lIns="0" tIns="0" rIns="0" bIns="0" rtlCol="0"/>
          <a:lstStyle/>
          <a:p>
            <a:endParaRPr sz="2400"/>
          </a:p>
        </p:txBody>
      </p:sp>
      <p:sp>
        <p:nvSpPr>
          <p:cNvPr id="133" name="object 133"/>
          <p:cNvSpPr/>
          <p:nvPr/>
        </p:nvSpPr>
        <p:spPr>
          <a:xfrm>
            <a:off x="7468246" y="1352503"/>
            <a:ext cx="42333" cy="58420"/>
          </a:xfrm>
          <a:custGeom>
            <a:avLst/>
            <a:gdLst/>
            <a:ahLst/>
            <a:cxnLst/>
            <a:rect l="l" t="t" r="r" b="b"/>
            <a:pathLst>
              <a:path w="31750" h="43815">
                <a:moveTo>
                  <a:pt x="31465" y="43225"/>
                </a:moveTo>
                <a:lnTo>
                  <a:pt x="0" y="43225"/>
                </a:lnTo>
                <a:lnTo>
                  <a:pt x="15732" y="0"/>
                </a:lnTo>
                <a:lnTo>
                  <a:pt x="31465" y="43225"/>
                </a:lnTo>
                <a:close/>
              </a:path>
            </a:pathLst>
          </a:custGeom>
          <a:solidFill>
            <a:srgbClr val="000000"/>
          </a:solidFill>
        </p:spPr>
        <p:txBody>
          <a:bodyPr wrap="square" lIns="0" tIns="0" rIns="0" bIns="0" rtlCol="0"/>
          <a:lstStyle/>
          <a:p>
            <a:endParaRPr sz="2400"/>
          </a:p>
        </p:txBody>
      </p:sp>
      <p:sp>
        <p:nvSpPr>
          <p:cNvPr id="134" name="object 134"/>
          <p:cNvSpPr/>
          <p:nvPr/>
        </p:nvSpPr>
        <p:spPr>
          <a:xfrm>
            <a:off x="7468246" y="1352503"/>
            <a:ext cx="42333" cy="58420"/>
          </a:xfrm>
          <a:custGeom>
            <a:avLst/>
            <a:gdLst/>
            <a:ahLst/>
            <a:cxnLst/>
            <a:rect l="l" t="t" r="r" b="b"/>
            <a:pathLst>
              <a:path w="31750" h="43815">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endParaRPr sz="2400"/>
          </a:p>
        </p:txBody>
      </p:sp>
      <p:sp>
        <p:nvSpPr>
          <p:cNvPr id="135" name="object 135"/>
          <p:cNvSpPr txBox="1"/>
          <p:nvPr/>
        </p:nvSpPr>
        <p:spPr>
          <a:xfrm>
            <a:off x="6732432" y="4285157"/>
            <a:ext cx="1574800" cy="530059"/>
          </a:xfrm>
          <a:prstGeom prst="rect">
            <a:avLst/>
          </a:prstGeom>
        </p:spPr>
        <p:txBody>
          <a:bodyPr vert="horz" wrap="square" lIns="0" tIns="16933" rIns="0" bIns="0" rtlCol="0">
            <a:spAutoFit/>
          </a:bodyPr>
          <a:lstStyle/>
          <a:p>
            <a:pPr marR="93131" algn="ctr">
              <a:lnSpc>
                <a:spcPts val="1987"/>
              </a:lnSpc>
              <a:spcBef>
                <a:spcPts val="133"/>
              </a:spcBef>
            </a:pPr>
            <a:r>
              <a:rPr sz="1867" dirty="0">
                <a:latin typeface="Arial"/>
                <a:cs typeface="Arial"/>
              </a:rPr>
              <a:t>X</a:t>
            </a:r>
            <a:endParaRPr sz="1867">
              <a:latin typeface="Arial"/>
              <a:cs typeface="Arial"/>
            </a:endParaRPr>
          </a:p>
          <a:p>
            <a:pPr algn="ctr">
              <a:lnSpc>
                <a:spcPts val="1987"/>
              </a:lnSpc>
            </a:pPr>
            <a:r>
              <a:rPr sz="1867" spc="-7" dirty="0">
                <a:latin typeface="Arial"/>
                <a:cs typeface="Arial"/>
              </a:rPr>
              <a:t>Residual</a:t>
            </a:r>
            <a:r>
              <a:rPr sz="1867" spc="-107" dirty="0">
                <a:latin typeface="Arial"/>
                <a:cs typeface="Arial"/>
              </a:rPr>
              <a:t> </a:t>
            </a:r>
            <a:r>
              <a:rPr sz="1867" spc="-7" dirty="0">
                <a:latin typeface="Arial"/>
                <a:cs typeface="Arial"/>
              </a:rPr>
              <a:t>block</a:t>
            </a:r>
            <a:endParaRPr sz="1867">
              <a:latin typeface="Arial"/>
              <a:cs typeface="Arial"/>
            </a:endParaRPr>
          </a:p>
        </p:txBody>
      </p:sp>
      <p:sp>
        <p:nvSpPr>
          <p:cNvPr id="136" name="object 136"/>
          <p:cNvSpPr/>
          <p:nvPr/>
        </p:nvSpPr>
        <p:spPr>
          <a:xfrm>
            <a:off x="7324885" y="1776025"/>
            <a:ext cx="329353" cy="329353"/>
          </a:xfrm>
          <a:custGeom>
            <a:avLst/>
            <a:gdLst/>
            <a:ahLst/>
            <a:cxnLst/>
            <a:rect l="l" t="t" r="r" b="b"/>
            <a:pathLst>
              <a:path w="247014" h="247015">
                <a:moveTo>
                  <a:pt x="0" y="123255"/>
                </a:moveTo>
                <a:lnTo>
                  <a:pt x="9686" y="75279"/>
                </a:lnTo>
                <a:lnTo>
                  <a:pt x="36100" y="36100"/>
                </a:lnTo>
                <a:lnTo>
                  <a:pt x="75279" y="9686"/>
                </a:lnTo>
                <a:lnTo>
                  <a:pt x="123255" y="0"/>
                </a:lnTo>
                <a:lnTo>
                  <a:pt x="170423" y="9382"/>
                </a:lnTo>
                <a:lnTo>
                  <a:pt x="210410" y="36100"/>
                </a:lnTo>
                <a:lnTo>
                  <a:pt x="237129" y="76087"/>
                </a:lnTo>
                <a:lnTo>
                  <a:pt x="246511" y="123255"/>
                </a:lnTo>
                <a:lnTo>
                  <a:pt x="236825" y="171232"/>
                </a:lnTo>
                <a:lnTo>
                  <a:pt x="210410" y="210410"/>
                </a:lnTo>
                <a:lnTo>
                  <a:pt x="171232" y="236825"/>
                </a:lnTo>
                <a:lnTo>
                  <a:pt x="123255" y="246511"/>
                </a:lnTo>
                <a:lnTo>
                  <a:pt x="75279" y="236825"/>
                </a:lnTo>
                <a:lnTo>
                  <a:pt x="36100" y="210410"/>
                </a:lnTo>
                <a:lnTo>
                  <a:pt x="9686" y="171232"/>
                </a:lnTo>
                <a:lnTo>
                  <a:pt x="0" y="123255"/>
                </a:lnTo>
                <a:close/>
              </a:path>
            </a:pathLst>
          </a:custGeom>
          <a:ln w="19049">
            <a:solidFill>
              <a:srgbClr val="000000"/>
            </a:solidFill>
          </a:ln>
        </p:spPr>
        <p:txBody>
          <a:bodyPr wrap="square" lIns="0" tIns="0" rIns="0" bIns="0" rtlCol="0"/>
          <a:lstStyle/>
          <a:p>
            <a:endParaRPr sz="2400"/>
          </a:p>
        </p:txBody>
      </p:sp>
      <p:sp>
        <p:nvSpPr>
          <p:cNvPr id="137" name="object 137"/>
          <p:cNvSpPr/>
          <p:nvPr/>
        </p:nvSpPr>
        <p:spPr>
          <a:xfrm>
            <a:off x="7466677" y="1850679"/>
            <a:ext cx="45720" cy="67733"/>
          </a:xfrm>
          <a:custGeom>
            <a:avLst/>
            <a:gdLst/>
            <a:ahLst/>
            <a:cxnLst/>
            <a:rect l="l" t="t" r="r" b="b"/>
            <a:pathLst>
              <a:path w="34289" h="50800">
                <a:moveTo>
                  <a:pt x="33820" y="50354"/>
                </a:moveTo>
                <a:lnTo>
                  <a:pt x="0" y="50354"/>
                </a:lnTo>
                <a:lnTo>
                  <a:pt x="0" y="0"/>
                </a:lnTo>
                <a:lnTo>
                  <a:pt x="33820" y="0"/>
                </a:lnTo>
                <a:lnTo>
                  <a:pt x="33820" y="50354"/>
                </a:lnTo>
                <a:close/>
              </a:path>
            </a:pathLst>
          </a:custGeom>
          <a:solidFill>
            <a:srgbClr val="000000"/>
          </a:solidFill>
        </p:spPr>
        <p:txBody>
          <a:bodyPr wrap="square" lIns="0" tIns="0" rIns="0" bIns="0" rtlCol="0"/>
          <a:lstStyle/>
          <a:p>
            <a:endParaRPr sz="2400"/>
          </a:p>
        </p:txBody>
      </p:sp>
      <p:sp>
        <p:nvSpPr>
          <p:cNvPr id="138" name="object 138"/>
          <p:cNvSpPr/>
          <p:nvPr/>
        </p:nvSpPr>
        <p:spPr>
          <a:xfrm>
            <a:off x="7399538" y="1940365"/>
            <a:ext cx="179493" cy="0"/>
          </a:xfrm>
          <a:custGeom>
            <a:avLst/>
            <a:gdLst/>
            <a:ahLst/>
            <a:cxnLst/>
            <a:rect l="l" t="t" r="r" b="b"/>
            <a:pathLst>
              <a:path w="134620">
                <a:moveTo>
                  <a:pt x="0" y="0"/>
                </a:moveTo>
                <a:lnTo>
                  <a:pt x="134529" y="0"/>
                </a:lnTo>
              </a:path>
            </a:pathLst>
          </a:custGeom>
          <a:ln w="33820">
            <a:solidFill>
              <a:srgbClr val="000000"/>
            </a:solidFill>
          </a:ln>
        </p:spPr>
        <p:txBody>
          <a:bodyPr wrap="square" lIns="0" tIns="0" rIns="0" bIns="0" rtlCol="0"/>
          <a:lstStyle/>
          <a:p>
            <a:endParaRPr sz="2400"/>
          </a:p>
        </p:txBody>
      </p:sp>
      <p:sp>
        <p:nvSpPr>
          <p:cNvPr id="139" name="object 139"/>
          <p:cNvSpPr/>
          <p:nvPr/>
        </p:nvSpPr>
        <p:spPr>
          <a:xfrm>
            <a:off x="7466677" y="1962912"/>
            <a:ext cx="45720" cy="67733"/>
          </a:xfrm>
          <a:custGeom>
            <a:avLst/>
            <a:gdLst/>
            <a:ahLst/>
            <a:cxnLst/>
            <a:rect l="l" t="t" r="r" b="b"/>
            <a:pathLst>
              <a:path w="34289" h="50800">
                <a:moveTo>
                  <a:pt x="33820" y="50354"/>
                </a:moveTo>
                <a:lnTo>
                  <a:pt x="0" y="50354"/>
                </a:lnTo>
                <a:lnTo>
                  <a:pt x="0" y="0"/>
                </a:lnTo>
                <a:lnTo>
                  <a:pt x="33820" y="0"/>
                </a:lnTo>
                <a:lnTo>
                  <a:pt x="33820" y="50354"/>
                </a:lnTo>
                <a:close/>
              </a:path>
            </a:pathLst>
          </a:custGeom>
          <a:solidFill>
            <a:srgbClr val="000000"/>
          </a:solidFill>
        </p:spPr>
        <p:txBody>
          <a:bodyPr wrap="square" lIns="0" tIns="0" rIns="0" bIns="0" rtlCol="0"/>
          <a:lstStyle/>
          <a:p>
            <a:endParaRPr sz="2400"/>
          </a:p>
        </p:txBody>
      </p:sp>
      <p:sp>
        <p:nvSpPr>
          <p:cNvPr id="140" name="object 140"/>
          <p:cNvSpPr txBox="1"/>
          <p:nvPr/>
        </p:nvSpPr>
        <p:spPr>
          <a:xfrm>
            <a:off x="210568" y="6290133"/>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a:t>
            </a:r>
            <a:r>
              <a:rPr sz="2400" spc="-13" dirty="0">
                <a:solidFill>
                  <a:srgbClr val="FFFFFF"/>
                </a:solidFill>
                <a:latin typeface="Arial"/>
                <a:cs typeface="Arial"/>
              </a:rPr>
              <a:t> </a:t>
            </a:r>
            <a:r>
              <a:rPr sz="2400" spc="-7" dirty="0">
                <a:solidFill>
                  <a:srgbClr val="FFFFFF"/>
                </a:solidFill>
                <a:latin typeface="Arial"/>
                <a:cs typeface="Arial"/>
              </a:rPr>
              <a:t>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a:t>
            </a:r>
            <a:r>
              <a:rPr sz="4000" spc="-9" baseline="-4166" dirty="0">
                <a:solidFill>
                  <a:srgbClr val="FFFFFF"/>
                </a:solidFill>
                <a:latin typeface="Arial"/>
                <a:cs typeface="Arial"/>
              </a:rPr>
              <a:t>May 2,</a:t>
            </a:r>
            <a:r>
              <a:rPr sz="4000" spc="-189"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a:latin typeface="Arial"/>
              <a:cs typeface="Arial"/>
            </a:endParaRPr>
          </a:p>
        </p:txBody>
      </p:sp>
      <p:sp>
        <p:nvSpPr>
          <p:cNvPr id="141" name="object 141"/>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6933">
              <a:lnSpc>
                <a:spcPts val="3173"/>
              </a:lnSpc>
            </a:pPr>
            <a:r>
              <a:rPr sz="4000" spc="-9" baseline="1388" dirty="0"/>
              <a:t>Lecture </a:t>
            </a:r>
            <a:r>
              <a:rPr sz="4000" baseline="1388" dirty="0"/>
              <a:t>9 -</a:t>
            </a:r>
            <a:r>
              <a:rPr sz="4000" spc="-369" baseline="1388" dirty="0"/>
              <a:t> </a:t>
            </a:r>
            <a:fld id="{81D60167-4931-47E6-BA6A-407CBD079E47}" type="slidenum">
              <a:rPr sz="2667" dirty="0"/>
              <a:pPr marL="16933">
                <a:lnSpc>
                  <a:spcPts val="3173"/>
                </a:lnSpc>
              </a:pPr>
              <a:t>13</a:t>
            </a:fld>
            <a:endParaRPr sz="2667"/>
          </a:p>
        </p:txBody>
      </p:sp>
      <p:sp>
        <p:nvSpPr>
          <p:cNvPr id="142" name="object 142"/>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6933">
              <a:lnSpc>
                <a:spcPts val="3080"/>
              </a:lnSpc>
            </a:pPr>
            <a:r>
              <a:rPr spc="-7" dirty="0"/>
              <a:t>May 2,</a:t>
            </a:r>
            <a:r>
              <a:rPr spc="-113" dirty="0"/>
              <a:t> </a:t>
            </a:r>
            <a:r>
              <a:rPr spc="-7" dirty="0"/>
              <a:t>2017</a:t>
            </a:r>
          </a:p>
        </p:txBody>
      </p:sp>
      <p:sp>
        <p:nvSpPr>
          <p:cNvPr id="143" name="object 143"/>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6933">
              <a:lnSpc>
                <a:spcPts val="2787"/>
              </a:lnSpc>
            </a:pPr>
            <a:r>
              <a:rPr spc="-7" dirty="0"/>
              <a:t>Fei-Fei Li </a:t>
            </a:r>
            <a:r>
              <a:rPr dirty="0"/>
              <a:t>&amp; Justin Johnson &amp; </a:t>
            </a:r>
            <a:r>
              <a:rPr spc="-7" dirty="0"/>
              <a:t>Serena</a:t>
            </a:r>
            <a:r>
              <a:rPr spc="-167" dirty="0"/>
              <a:t> </a:t>
            </a:r>
            <a:r>
              <a:rPr spc="-7" dirty="0"/>
              <a:t>Yeung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415600" y="794633"/>
            <a:ext cx="11360800" cy="2610400"/>
          </a:xfrm>
          <a:prstGeom prst="rect">
            <a:avLst/>
          </a:prstGeom>
        </p:spPr>
        <p:txBody>
          <a:bodyPr vert="horz" lIns="121900" tIns="121900" rIns="121900" bIns="121900" rtlCol="0" anchor="b" anchorCtr="0">
            <a:noAutofit/>
          </a:bodyPr>
          <a:lstStyle/>
          <a:p>
            <a:pPr>
              <a:spcBef>
                <a:spcPts val="0"/>
              </a:spcBef>
            </a:pPr>
            <a:r>
              <a:rPr lang="en"/>
              <a:t>Object Detection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What  is object detection</a:t>
            </a:r>
          </a:p>
        </p:txBody>
      </p:sp>
      <p:pic>
        <p:nvPicPr>
          <p:cNvPr id="70" name="Shape 70"/>
          <p:cNvPicPr preferRelativeResize="0"/>
          <p:nvPr/>
        </p:nvPicPr>
        <p:blipFill>
          <a:blip r:embed="rId3">
            <a:alphaModFix/>
          </a:blip>
          <a:stretch>
            <a:fillRect/>
          </a:stretch>
        </p:blipFill>
        <p:spPr>
          <a:xfrm>
            <a:off x="687692" y="1536634"/>
            <a:ext cx="10122697" cy="4329100"/>
          </a:xfrm>
          <a:prstGeom prst="rect">
            <a:avLst/>
          </a:prstGeom>
          <a:noFill/>
          <a:ln>
            <a:noFill/>
          </a:ln>
        </p:spPr>
      </p:pic>
      <p:sp>
        <p:nvSpPr>
          <p:cNvPr id="71" name="Shape 71"/>
          <p:cNvSpPr txBox="1"/>
          <p:nvPr/>
        </p:nvSpPr>
        <p:spPr>
          <a:xfrm>
            <a:off x="3021467" y="6405200"/>
            <a:ext cx="6555600" cy="387200"/>
          </a:xfrm>
          <a:prstGeom prst="rect">
            <a:avLst/>
          </a:prstGeom>
          <a:noFill/>
          <a:ln>
            <a:noFill/>
          </a:ln>
        </p:spPr>
        <p:txBody>
          <a:bodyPr lIns="121900" tIns="121900" rIns="121900" bIns="121900" anchor="ctr" anchorCtr="0">
            <a:noAutofit/>
          </a:bodyPr>
          <a:lstStyle/>
          <a:p>
            <a:pPr>
              <a:lnSpc>
                <a:spcPct val="115000"/>
              </a:lnSpc>
              <a:spcAft>
                <a:spcPts val="2133"/>
              </a:spcAft>
            </a:pPr>
            <a:r>
              <a:rPr lang="en" sz="2400">
                <a:solidFill>
                  <a:srgbClr val="B7B7B7"/>
                </a:solidFill>
              </a:rPr>
              <a:t>http://cs231n.stanford.edu/slides/winter1516_lecture8.pdf</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Terms</a:t>
            </a:r>
          </a:p>
        </p:txBody>
      </p:sp>
      <p:sp>
        <p:nvSpPr>
          <p:cNvPr id="77" name="Shape 77"/>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r>
              <a:rPr lang="en"/>
              <a:t>Recall</a:t>
            </a:r>
          </a:p>
          <a:p>
            <a:pPr>
              <a:buNone/>
            </a:pPr>
            <a:r>
              <a:rPr lang="en"/>
              <a:t>Precision</a:t>
            </a:r>
          </a:p>
          <a:p>
            <a:pPr>
              <a:buNone/>
            </a:pPr>
            <a:r>
              <a:rPr lang="en"/>
              <a:t>mAP</a:t>
            </a:r>
          </a:p>
          <a:p>
            <a:pPr>
              <a:buNone/>
            </a:pPr>
            <a:r>
              <a:rPr lang="en"/>
              <a:t>IoU</a:t>
            </a:r>
          </a:p>
        </p:txBody>
      </p:sp>
      <p:pic>
        <p:nvPicPr>
          <p:cNvPr id="78" name="Shape 78"/>
          <p:cNvPicPr preferRelativeResize="0"/>
          <p:nvPr/>
        </p:nvPicPr>
        <p:blipFill>
          <a:blip r:embed="rId3">
            <a:alphaModFix/>
          </a:blip>
          <a:stretch>
            <a:fillRect/>
          </a:stretch>
        </p:blipFill>
        <p:spPr>
          <a:xfrm>
            <a:off x="4352701" y="283241"/>
            <a:ext cx="3075999" cy="5808591"/>
          </a:xfrm>
          <a:prstGeom prst="rect">
            <a:avLst/>
          </a:prstGeom>
          <a:noFill/>
          <a:ln>
            <a:noFill/>
          </a:ln>
        </p:spPr>
      </p:pic>
      <p:pic>
        <p:nvPicPr>
          <p:cNvPr id="79" name="Shape 79"/>
          <p:cNvPicPr preferRelativeResize="0"/>
          <p:nvPr/>
        </p:nvPicPr>
        <p:blipFill>
          <a:blip r:embed="rId4">
            <a:alphaModFix/>
          </a:blip>
          <a:stretch>
            <a:fillRect/>
          </a:stretch>
        </p:blipFill>
        <p:spPr>
          <a:xfrm>
            <a:off x="8760167" y="593366"/>
            <a:ext cx="2114267" cy="2037433"/>
          </a:xfrm>
          <a:prstGeom prst="rect">
            <a:avLst/>
          </a:prstGeom>
          <a:noFill/>
          <a:ln>
            <a:noFill/>
          </a:ln>
        </p:spPr>
      </p:pic>
      <p:sp>
        <p:nvSpPr>
          <p:cNvPr id="80" name="Shape 80"/>
          <p:cNvSpPr txBox="1"/>
          <p:nvPr/>
        </p:nvSpPr>
        <p:spPr>
          <a:xfrm>
            <a:off x="3397433" y="6405200"/>
            <a:ext cx="5486400" cy="387200"/>
          </a:xfrm>
          <a:prstGeom prst="rect">
            <a:avLst/>
          </a:prstGeom>
          <a:noFill/>
          <a:ln>
            <a:noFill/>
          </a:ln>
        </p:spPr>
        <p:txBody>
          <a:bodyPr lIns="121900" tIns="121900" rIns="121900" bIns="121900" anchor="ctr" anchorCtr="0">
            <a:noAutofit/>
          </a:bodyPr>
          <a:lstStyle/>
          <a:p>
            <a:pPr>
              <a:lnSpc>
                <a:spcPct val="115000"/>
              </a:lnSpc>
              <a:spcAft>
                <a:spcPts val="2133"/>
              </a:spcAft>
            </a:pPr>
            <a:r>
              <a:rPr lang="en" sz="2400">
                <a:solidFill>
                  <a:srgbClr val="B7B7B7"/>
                </a:solidFill>
              </a:rPr>
              <a:t>https://en.wikipedia.org/wiki/Precision_and_recall</a:t>
            </a:r>
          </a:p>
        </p:txBody>
      </p:sp>
      <p:pic>
        <p:nvPicPr>
          <p:cNvPr id="81" name="Shape 81"/>
          <p:cNvPicPr preferRelativeResize="0"/>
          <p:nvPr/>
        </p:nvPicPr>
        <p:blipFill>
          <a:blip r:embed="rId5">
            <a:alphaModFix/>
          </a:blip>
          <a:stretch>
            <a:fillRect/>
          </a:stretch>
        </p:blipFill>
        <p:spPr>
          <a:xfrm>
            <a:off x="7913332" y="2942334"/>
            <a:ext cx="3753467" cy="33941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ctrTitle"/>
          </p:nvPr>
        </p:nvSpPr>
        <p:spPr>
          <a:xfrm>
            <a:off x="415600" y="794633"/>
            <a:ext cx="11360800" cy="2610400"/>
          </a:xfrm>
          <a:prstGeom prst="rect">
            <a:avLst/>
          </a:prstGeom>
        </p:spPr>
        <p:txBody>
          <a:bodyPr vert="horz" lIns="121900" tIns="121900" rIns="121900" bIns="121900" rtlCol="0" anchor="b" anchorCtr="0">
            <a:noAutofit/>
          </a:bodyPr>
          <a:lstStyle/>
          <a:p>
            <a:pPr>
              <a:spcBef>
                <a:spcPts val="0"/>
              </a:spcBef>
            </a:pPr>
            <a:r>
              <a:rPr lang="en"/>
              <a:t>Two Stage Detection</a:t>
            </a:r>
          </a:p>
        </p:txBody>
      </p:sp>
      <p:sp>
        <p:nvSpPr>
          <p:cNvPr id="143" name="Shape 143"/>
          <p:cNvSpPr txBox="1">
            <a:spLocks noGrp="1"/>
          </p:cNvSpPr>
          <p:nvPr>
            <p:ph type="subTitle" idx="1"/>
          </p:nvPr>
        </p:nvSpPr>
        <p:spPr>
          <a:xfrm>
            <a:off x="415600" y="4221097"/>
            <a:ext cx="11360800" cy="978000"/>
          </a:xfrm>
          <a:prstGeom prst="rect">
            <a:avLst/>
          </a:prstGeom>
        </p:spPr>
        <p:txBody>
          <a:bodyPr vert="horz" lIns="121900" tIns="121900" rIns="121900" bIns="121900" rtlCol="0" anchor="t" anchorCtr="0">
            <a:noAutofit/>
          </a:bodyPr>
          <a:lstStyle/>
          <a:p>
            <a:pPr>
              <a:spcBef>
                <a:spcPts val="0"/>
              </a:spcBef>
            </a:pPr>
            <a:r>
              <a:rPr lang="en"/>
              <a:t>Part I</a:t>
            </a:r>
          </a:p>
          <a:p>
            <a:pPr>
              <a:spcBef>
                <a:spcPts val="0"/>
              </a:spcBef>
            </a:pPr>
            <a:endParaRPr/>
          </a:p>
          <a:p>
            <a:pPr algn="l">
              <a:spcBef>
                <a:spcPts val="0"/>
              </a:spcBef>
            </a:pPr>
            <a:r>
              <a:rPr lang="en"/>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rallelogram 22"/>
          <p:cNvSpPr/>
          <p:nvPr/>
        </p:nvSpPr>
        <p:spPr>
          <a:xfrm>
            <a:off x="4457245" y="3862906"/>
            <a:ext cx="779435"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2" name="Title 1"/>
          <p:cNvSpPr>
            <a:spLocks noGrp="1"/>
          </p:cNvSpPr>
          <p:nvPr>
            <p:ph type="title"/>
          </p:nvPr>
        </p:nvSpPr>
        <p:spPr>
          <a:xfrm>
            <a:off x="1981200" y="0"/>
            <a:ext cx="10344779" cy="838200"/>
          </a:xfrm>
        </p:spPr>
        <p:txBody>
          <a:bodyPr/>
          <a:lstStyle/>
          <a:p>
            <a:r>
              <a:rPr lang="en-US" dirty="0"/>
              <a:t>R-CNN: Region proposals + CNN features</a:t>
            </a:r>
          </a:p>
        </p:txBody>
      </p:sp>
      <p:sp>
        <p:nvSpPr>
          <p:cNvPr id="12" name="Parallelogram 11"/>
          <p:cNvSpPr/>
          <p:nvPr/>
        </p:nvSpPr>
        <p:spPr>
          <a:xfrm>
            <a:off x="2714983" y="4484154"/>
            <a:ext cx="4745736" cy="1570151"/>
          </a:xfrm>
          <a:prstGeom prst="parallelogram">
            <a:avLst>
              <a:gd name="adj" fmla="val 92429"/>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TextBox 12"/>
          <p:cNvSpPr txBox="1"/>
          <p:nvPr/>
        </p:nvSpPr>
        <p:spPr>
          <a:xfrm>
            <a:off x="6629401" y="5382596"/>
            <a:ext cx="1178400" cy="338554"/>
          </a:xfrm>
          <a:prstGeom prst="rect">
            <a:avLst/>
          </a:prstGeom>
          <a:noFill/>
        </p:spPr>
        <p:txBody>
          <a:bodyPr wrap="none" rtlCol="0">
            <a:spAutoFit/>
          </a:bodyPr>
          <a:lstStyle/>
          <a:p>
            <a:r>
              <a:rPr lang="en-US" sz="1600" dirty="0"/>
              <a:t>Input image</a:t>
            </a:r>
          </a:p>
        </p:txBody>
      </p:sp>
      <p:sp>
        <p:nvSpPr>
          <p:cNvPr id="14" name="Parallelogram 13"/>
          <p:cNvSpPr/>
          <p:nvPr/>
        </p:nvSpPr>
        <p:spPr>
          <a:xfrm>
            <a:off x="3610773" y="4568147"/>
            <a:ext cx="2400385" cy="1006284"/>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16" name="Parallelogram 15"/>
          <p:cNvSpPr/>
          <p:nvPr/>
        </p:nvSpPr>
        <p:spPr>
          <a:xfrm>
            <a:off x="6011157" y="4586646"/>
            <a:ext cx="1150568" cy="41513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17" name="Parallelogram 16"/>
          <p:cNvSpPr/>
          <p:nvPr/>
        </p:nvSpPr>
        <p:spPr>
          <a:xfrm>
            <a:off x="2782808" y="5388279"/>
            <a:ext cx="1116747" cy="64601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18" name="Cube 17"/>
          <p:cNvSpPr/>
          <p:nvPr/>
        </p:nvSpPr>
        <p:spPr>
          <a:xfrm>
            <a:off x="4392837" y="2033880"/>
            <a:ext cx="1382488" cy="1657683"/>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0000"/>
                </a:solidFill>
              </a:rPr>
              <a:t>ConvNet</a:t>
            </a:r>
            <a:endParaRPr lang="en-US" sz="1600" dirty="0">
              <a:solidFill>
                <a:srgbClr val="000000"/>
              </a:solidFill>
            </a:endParaRPr>
          </a:p>
        </p:txBody>
      </p:sp>
      <p:sp>
        <p:nvSpPr>
          <p:cNvPr id="19" name="Cube 18"/>
          <p:cNvSpPr/>
          <p:nvPr/>
        </p:nvSpPr>
        <p:spPr>
          <a:xfrm>
            <a:off x="6029956" y="1664045"/>
            <a:ext cx="1382488" cy="1657683"/>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0000"/>
                </a:solidFill>
              </a:rPr>
              <a:t>ConvNet</a:t>
            </a:r>
            <a:endParaRPr lang="en-US" sz="1600" dirty="0">
              <a:solidFill>
                <a:srgbClr val="000000"/>
              </a:solidFill>
            </a:endParaRPr>
          </a:p>
        </p:txBody>
      </p:sp>
      <p:sp>
        <p:nvSpPr>
          <p:cNvPr id="20" name="Cube 19"/>
          <p:cNvSpPr/>
          <p:nvPr/>
        </p:nvSpPr>
        <p:spPr>
          <a:xfrm>
            <a:off x="2881259" y="2547529"/>
            <a:ext cx="1382488" cy="1657683"/>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0000"/>
                </a:solidFill>
              </a:rPr>
              <a:t>ConvNet</a:t>
            </a:r>
            <a:endParaRPr lang="en-US" sz="1600" dirty="0">
              <a:solidFill>
                <a:srgbClr val="000000"/>
              </a:solidFill>
            </a:endParaRPr>
          </a:p>
        </p:txBody>
      </p:sp>
      <p:sp>
        <p:nvSpPr>
          <p:cNvPr id="22" name="Parallelogram 21"/>
          <p:cNvSpPr/>
          <p:nvPr/>
        </p:nvSpPr>
        <p:spPr>
          <a:xfrm>
            <a:off x="6237383" y="3550518"/>
            <a:ext cx="779435"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25" name="Parallelogram 24"/>
          <p:cNvSpPr/>
          <p:nvPr/>
        </p:nvSpPr>
        <p:spPr>
          <a:xfrm>
            <a:off x="3110696" y="4451269"/>
            <a:ext cx="779435"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26" name="TextBox 25"/>
          <p:cNvSpPr txBox="1"/>
          <p:nvPr/>
        </p:nvSpPr>
        <p:spPr>
          <a:xfrm>
            <a:off x="3167049" y="2033882"/>
            <a:ext cx="649730" cy="338554"/>
          </a:xfrm>
          <a:prstGeom prst="rect">
            <a:avLst/>
          </a:prstGeom>
          <a:noFill/>
          <a:ln w="19050">
            <a:solidFill>
              <a:schemeClr val="accent4"/>
            </a:solidFill>
          </a:ln>
        </p:spPr>
        <p:txBody>
          <a:bodyPr wrap="none" rtlCol="0">
            <a:spAutoFit/>
          </a:bodyPr>
          <a:lstStyle/>
          <a:p>
            <a:r>
              <a:rPr lang="en-US" sz="1600"/>
              <a:t>SVMs</a:t>
            </a:r>
            <a:endParaRPr lang="en-US" sz="1600" dirty="0"/>
          </a:p>
        </p:txBody>
      </p:sp>
      <p:sp>
        <p:nvSpPr>
          <p:cNvPr id="27" name="Up Arrow 26"/>
          <p:cNvSpPr/>
          <p:nvPr/>
        </p:nvSpPr>
        <p:spPr>
          <a:xfrm>
            <a:off x="3399610" y="2431710"/>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TextBox 27"/>
          <p:cNvSpPr txBox="1"/>
          <p:nvPr/>
        </p:nvSpPr>
        <p:spPr>
          <a:xfrm>
            <a:off x="4671801" y="1544620"/>
            <a:ext cx="649730" cy="338554"/>
          </a:xfrm>
          <a:prstGeom prst="rect">
            <a:avLst/>
          </a:prstGeom>
          <a:noFill/>
          <a:ln w="19050">
            <a:solidFill>
              <a:schemeClr val="accent4"/>
            </a:solidFill>
          </a:ln>
        </p:spPr>
        <p:txBody>
          <a:bodyPr wrap="none" rtlCol="0">
            <a:spAutoFit/>
          </a:bodyPr>
          <a:lstStyle/>
          <a:p>
            <a:r>
              <a:rPr lang="en-US" sz="1600"/>
              <a:t>SVMs</a:t>
            </a:r>
            <a:endParaRPr lang="en-US" sz="1600" dirty="0"/>
          </a:p>
        </p:txBody>
      </p:sp>
      <p:sp>
        <p:nvSpPr>
          <p:cNvPr id="29" name="Up Arrow 28"/>
          <p:cNvSpPr/>
          <p:nvPr/>
        </p:nvSpPr>
        <p:spPr>
          <a:xfrm>
            <a:off x="4904362" y="1942450"/>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TextBox 29"/>
          <p:cNvSpPr txBox="1"/>
          <p:nvPr/>
        </p:nvSpPr>
        <p:spPr>
          <a:xfrm>
            <a:off x="6485337" y="1174786"/>
            <a:ext cx="649730" cy="338554"/>
          </a:xfrm>
          <a:prstGeom prst="rect">
            <a:avLst/>
          </a:prstGeom>
          <a:noFill/>
          <a:ln w="19050">
            <a:solidFill>
              <a:schemeClr val="accent4"/>
            </a:solidFill>
          </a:ln>
        </p:spPr>
        <p:txBody>
          <a:bodyPr wrap="none" rtlCol="0">
            <a:spAutoFit/>
          </a:bodyPr>
          <a:lstStyle/>
          <a:p>
            <a:r>
              <a:rPr lang="en-US" sz="1600"/>
              <a:t>SVMs</a:t>
            </a:r>
            <a:endParaRPr lang="en-US" sz="1600" dirty="0"/>
          </a:p>
        </p:txBody>
      </p:sp>
      <p:sp>
        <p:nvSpPr>
          <p:cNvPr id="31" name="Up Arrow 30"/>
          <p:cNvSpPr/>
          <p:nvPr/>
        </p:nvSpPr>
        <p:spPr>
          <a:xfrm>
            <a:off x="6717898" y="1572615"/>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Up Arrow 31"/>
          <p:cNvSpPr/>
          <p:nvPr/>
        </p:nvSpPr>
        <p:spPr>
          <a:xfrm>
            <a:off x="3308451" y="4730210"/>
            <a:ext cx="242316" cy="9944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Up Arrow 32"/>
          <p:cNvSpPr/>
          <p:nvPr/>
        </p:nvSpPr>
        <p:spPr>
          <a:xfrm>
            <a:off x="3309023" y="4231205"/>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Up Arrow 33"/>
          <p:cNvSpPr/>
          <p:nvPr/>
        </p:nvSpPr>
        <p:spPr>
          <a:xfrm>
            <a:off x="4725805" y="4177925"/>
            <a:ext cx="242316" cy="9944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Up Arrow 34"/>
          <p:cNvSpPr/>
          <p:nvPr/>
        </p:nvSpPr>
        <p:spPr>
          <a:xfrm>
            <a:off x="4725805" y="3714471"/>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Up Arrow 35"/>
          <p:cNvSpPr/>
          <p:nvPr/>
        </p:nvSpPr>
        <p:spPr>
          <a:xfrm>
            <a:off x="6469458" y="3833797"/>
            <a:ext cx="242316" cy="9944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Up Arrow 36"/>
          <p:cNvSpPr/>
          <p:nvPr/>
        </p:nvSpPr>
        <p:spPr>
          <a:xfrm>
            <a:off x="6469458" y="3357743"/>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8" name="Straight Arrow Connector 37"/>
          <p:cNvCxnSpPr/>
          <p:nvPr/>
        </p:nvCxnSpPr>
        <p:spPr>
          <a:xfrm flipH="1">
            <a:off x="6744229" y="4730209"/>
            <a:ext cx="910663"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008103" y="3526206"/>
            <a:ext cx="2754924" cy="338554"/>
          </a:xfrm>
          <a:prstGeom prst="rect">
            <a:avLst/>
          </a:prstGeom>
          <a:noFill/>
        </p:spPr>
        <p:txBody>
          <a:bodyPr wrap="square" rtlCol="0">
            <a:spAutoFit/>
          </a:bodyPr>
          <a:lstStyle/>
          <a:p>
            <a:r>
              <a:rPr lang="en-US" sz="1600"/>
              <a:t>Warped image regions</a:t>
            </a:r>
            <a:endParaRPr lang="en-US" sz="1600" dirty="0"/>
          </a:p>
        </p:txBody>
      </p:sp>
      <p:sp>
        <p:nvSpPr>
          <p:cNvPr id="42" name="TextBox 41"/>
          <p:cNvSpPr txBox="1"/>
          <p:nvPr/>
        </p:nvSpPr>
        <p:spPr>
          <a:xfrm>
            <a:off x="7412444" y="2133966"/>
            <a:ext cx="2237461" cy="584775"/>
          </a:xfrm>
          <a:prstGeom prst="rect">
            <a:avLst/>
          </a:prstGeom>
          <a:noFill/>
        </p:spPr>
        <p:txBody>
          <a:bodyPr wrap="square" rtlCol="0">
            <a:spAutoFit/>
          </a:bodyPr>
          <a:lstStyle/>
          <a:p>
            <a:r>
              <a:rPr lang="en-US" sz="1600" dirty="0"/>
              <a:t>Forward each region through </a:t>
            </a:r>
            <a:r>
              <a:rPr lang="en-US" sz="1600" dirty="0" err="1"/>
              <a:t>ConvNet</a:t>
            </a:r>
            <a:endParaRPr lang="en-US" sz="1600" dirty="0"/>
          </a:p>
        </p:txBody>
      </p:sp>
      <p:sp>
        <p:nvSpPr>
          <p:cNvPr id="49" name="TextBox 48"/>
          <p:cNvSpPr txBox="1"/>
          <p:nvPr/>
        </p:nvSpPr>
        <p:spPr>
          <a:xfrm>
            <a:off x="7460719" y="1143002"/>
            <a:ext cx="2716079" cy="338554"/>
          </a:xfrm>
          <a:prstGeom prst="rect">
            <a:avLst/>
          </a:prstGeom>
          <a:noFill/>
        </p:spPr>
        <p:txBody>
          <a:bodyPr wrap="square" rtlCol="0">
            <a:spAutoFit/>
          </a:bodyPr>
          <a:lstStyle/>
          <a:p>
            <a:r>
              <a:rPr lang="en-US" sz="1600"/>
              <a:t>Classify regions with </a:t>
            </a:r>
            <a:r>
              <a:rPr lang="en-US" sz="1600" dirty="0"/>
              <a:t>SVMs</a:t>
            </a:r>
          </a:p>
        </p:txBody>
      </p:sp>
      <p:cxnSp>
        <p:nvCxnSpPr>
          <p:cNvPr id="52" name="Straight Arrow Connector 51"/>
          <p:cNvCxnSpPr/>
          <p:nvPr/>
        </p:nvCxnSpPr>
        <p:spPr>
          <a:xfrm flipH="1">
            <a:off x="5002493" y="4730210"/>
            <a:ext cx="2652401" cy="394119"/>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381081" y="4737988"/>
            <a:ext cx="4239572" cy="1068053"/>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654889" y="4570519"/>
            <a:ext cx="2541771" cy="338554"/>
          </a:xfrm>
          <a:prstGeom prst="rect">
            <a:avLst/>
          </a:prstGeom>
          <a:noFill/>
        </p:spPr>
        <p:txBody>
          <a:bodyPr wrap="square" rtlCol="0">
            <a:spAutoFit/>
          </a:bodyPr>
          <a:lstStyle/>
          <a:p>
            <a:r>
              <a:rPr lang="en-US" sz="1600" dirty="0"/>
              <a:t>Region proposals</a:t>
            </a:r>
          </a:p>
        </p:txBody>
      </p:sp>
      <p:sp>
        <p:nvSpPr>
          <p:cNvPr id="43" name="TextBox 42"/>
          <p:cNvSpPr txBox="1"/>
          <p:nvPr/>
        </p:nvSpPr>
        <p:spPr>
          <a:xfrm>
            <a:off x="1524000" y="6258580"/>
            <a:ext cx="9144000" cy="523220"/>
          </a:xfrm>
          <a:prstGeom prst="rect">
            <a:avLst/>
          </a:prstGeom>
          <a:noFill/>
        </p:spPr>
        <p:txBody>
          <a:bodyPr wrap="square" rtlCol="0">
            <a:spAutoFit/>
          </a:bodyPr>
          <a:lstStyle/>
          <a:p>
            <a:pPr algn="ctr"/>
            <a:r>
              <a:rPr lang="en-US" sz="1400" dirty="0"/>
              <a:t>R. </a:t>
            </a:r>
            <a:r>
              <a:rPr lang="en-US" sz="1400" dirty="0" err="1"/>
              <a:t>Girshick</a:t>
            </a:r>
            <a:r>
              <a:rPr lang="en-US" sz="1400" dirty="0"/>
              <a:t>, J. Donahue, T. Darrell, and J. Malik, </a:t>
            </a:r>
            <a:r>
              <a:rPr lang="en-US" sz="1400" dirty="0">
                <a:hlinkClick r:id="rId4"/>
              </a:rPr>
              <a:t>Rich Feature Hierarchies for Accurate Object Detection and Semantic Segmentation</a:t>
            </a:r>
            <a:r>
              <a:rPr lang="en-US" sz="1400" dirty="0"/>
              <a:t>, CVPR 2014. </a:t>
            </a:r>
          </a:p>
        </p:txBody>
      </p:sp>
    </p:spTree>
    <p:extLst>
      <p:ext uri="{BB962C8B-B14F-4D97-AF65-F5344CB8AC3E}">
        <p14:creationId xmlns:p14="http://schemas.microsoft.com/office/powerpoint/2010/main" val="52441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6" grpId="0" animBg="1"/>
      <p:bldP spid="17" grpId="0" animBg="1"/>
      <p:bldP spid="18" grpId="0" animBg="1"/>
      <p:bldP spid="19" grpId="0" animBg="1"/>
      <p:bldP spid="20" grpId="0" animBg="1"/>
      <p:bldP spid="22"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1" grpId="0"/>
      <p:bldP spid="42" grpId="0"/>
      <p:bldP spid="49"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6980"/>
            <a:ext cx="3530321" cy="763600"/>
          </a:xfrm>
        </p:spPr>
        <p:txBody>
          <a:bodyPr/>
          <a:lstStyle/>
          <a:p>
            <a:r>
              <a:rPr lang="en-US" dirty="0"/>
              <a:t>R-CNN details</a:t>
            </a:r>
          </a:p>
        </p:txBody>
      </p:sp>
      <p:sp>
        <p:nvSpPr>
          <p:cNvPr id="5" name="Content Placeholder 4"/>
          <p:cNvSpPr>
            <a:spLocks noGrp="1"/>
          </p:cNvSpPr>
          <p:nvPr>
            <p:ph idx="1"/>
          </p:nvPr>
        </p:nvSpPr>
        <p:spPr>
          <a:xfrm>
            <a:off x="198455" y="2079012"/>
            <a:ext cx="11866267" cy="3200400"/>
          </a:xfrm>
        </p:spPr>
        <p:txBody>
          <a:bodyPr>
            <a:normAutofit fontScale="92500" lnSpcReduction="10000"/>
          </a:bodyPr>
          <a:lstStyle/>
          <a:p>
            <a:pPr marL="457189" indent="-457189">
              <a:buFont typeface="Arial"/>
              <a:buChar char="•"/>
            </a:pPr>
            <a:r>
              <a:rPr lang="en-US" b="1" dirty="0"/>
              <a:t>Regions</a:t>
            </a:r>
            <a:r>
              <a:rPr lang="en-US" dirty="0"/>
              <a:t>: ~2000 Selective Search proposals</a:t>
            </a:r>
          </a:p>
          <a:p>
            <a:pPr marL="457189" indent="-457189">
              <a:buFont typeface="Arial"/>
              <a:buChar char="•"/>
            </a:pPr>
            <a:r>
              <a:rPr lang="en-US" b="1" dirty="0"/>
              <a:t>Network</a:t>
            </a:r>
            <a:r>
              <a:rPr lang="en-US" dirty="0"/>
              <a:t>: </a:t>
            </a:r>
            <a:r>
              <a:rPr lang="en-US" dirty="0" err="1"/>
              <a:t>AlexNet</a:t>
            </a:r>
            <a:r>
              <a:rPr lang="en-US" dirty="0"/>
              <a:t> </a:t>
            </a:r>
            <a:r>
              <a:rPr lang="en-US" i="1" dirty="0"/>
              <a:t>pre-trained</a:t>
            </a:r>
            <a:r>
              <a:rPr lang="en-US" dirty="0"/>
              <a:t> on </a:t>
            </a:r>
            <a:r>
              <a:rPr lang="en-US" dirty="0" err="1"/>
              <a:t>ImageNet</a:t>
            </a:r>
            <a:r>
              <a:rPr lang="en-US" dirty="0"/>
              <a:t> (1000 classes), </a:t>
            </a:r>
            <a:r>
              <a:rPr lang="en-US" i="1" dirty="0"/>
              <a:t>fine-tuned</a:t>
            </a:r>
            <a:r>
              <a:rPr lang="en-US" dirty="0"/>
              <a:t> on PASCAL (21 classes)</a:t>
            </a:r>
          </a:p>
          <a:p>
            <a:pPr marL="457189" indent="-457189">
              <a:buFont typeface="Arial"/>
              <a:buChar char="•"/>
            </a:pPr>
            <a:r>
              <a:rPr lang="en-US" b="1" dirty="0"/>
              <a:t>Final detector</a:t>
            </a:r>
            <a:r>
              <a:rPr lang="en-US" dirty="0"/>
              <a:t>: warp proposal regions, extract fc7 network activations (4096 dimensions), classify with linear SVM</a:t>
            </a:r>
          </a:p>
          <a:p>
            <a:pPr marL="457189" indent="-457189">
              <a:buFont typeface="Arial"/>
              <a:buChar char="•"/>
            </a:pPr>
            <a:r>
              <a:rPr lang="en-US" b="1" dirty="0"/>
              <a:t>Bounding box regression</a:t>
            </a:r>
            <a:r>
              <a:rPr lang="en-US" i="1" dirty="0"/>
              <a:t> </a:t>
            </a:r>
            <a:r>
              <a:rPr lang="en-US" dirty="0"/>
              <a:t>to refine box locations</a:t>
            </a:r>
          </a:p>
          <a:p>
            <a:pPr marL="457189" indent="-457189">
              <a:buFont typeface="Arial"/>
              <a:buChar char="•"/>
            </a:pPr>
            <a:r>
              <a:rPr lang="en-US" b="1" dirty="0"/>
              <a:t>Performance:</a:t>
            </a:r>
            <a:r>
              <a:rPr lang="en-US" dirty="0"/>
              <a:t> </a:t>
            </a:r>
            <a:r>
              <a:rPr lang="en-US" dirty="0" err="1"/>
              <a:t>mAP</a:t>
            </a:r>
            <a:r>
              <a:rPr lang="en-US" dirty="0"/>
              <a:t> of </a:t>
            </a:r>
            <a:r>
              <a:rPr lang="en-US" b="1" dirty="0"/>
              <a:t>53.7%</a:t>
            </a:r>
            <a:r>
              <a:rPr lang="en-US" dirty="0"/>
              <a:t> on PASCAL 2010 </a:t>
            </a:r>
            <a:br>
              <a:rPr lang="en-US" dirty="0"/>
            </a:br>
            <a:r>
              <a:rPr lang="en-US" dirty="0"/>
              <a:t>(vs. </a:t>
            </a:r>
            <a:r>
              <a:rPr lang="en-US" b="1" dirty="0"/>
              <a:t>35.1%</a:t>
            </a:r>
            <a:r>
              <a:rPr lang="en-US" dirty="0"/>
              <a:t> for Selective Search and </a:t>
            </a:r>
            <a:r>
              <a:rPr lang="en-US" b="1" dirty="0"/>
              <a:t>33.4%</a:t>
            </a:r>
            <a:r>
              <a:rPr lang="en-US" dirty="0"/>
              <a:t> for Deformable Part Models)</a:t>
            </a:r>
          </a:p>
        </p:txBody>
      </p:sp>
      <p:pic>
        <p:nvPicPr>
          <p:cNvPr id="7680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038" b="27433"/>
          <a:stretch/>
        </p:blipFill>
        <p:spPr bwMode="auto">
          <a:xfrm>
            <a:off x="3530321" y="204316"/>
            <a:ext cx="8534400" cy="17373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4724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412405" y="3025141"/>
            <a:ext cx="9366885" cy="695960"/>
          </a:xfrm>
          <a:prstGeom prst="rect">
            <a:avLst/>
          </a:prstGeom>
        </p:spPr>
        <p:txBody>
          <a:bodyPr vert="horz" wrap="square" lIns="0" tIns="12700" rIns="0" bIns="0" rtlCol="0">
            <a:spAutoFit/>
          </a:bodyPr>
          <a:lstStyle/>
          <a:p>
            <a:pPr marL="12700">
              <a:lnSpc>
                <a:spcPct val="100000"/>
              </a:lnSpc>
              <a:spcBef>
                <a:spcPts val="100"/>
              </a:spcBef>
            </a:pPr>
            <a:r>
              <a:rPr spc="-135" dirty="0">
                <a:solidFill>
                  <a:srgbClr val="FFFFFF"/>
                </a:solidFill>
              </a:rPr>
              <a:t>Convolutional </a:t>
            </a:r>
            <a:r>
              <a:rPr spc="-110" dirty="0">
                <a:solidFill>
                  <a:srgbClr val="FFFFFF"/>
                </a:solidFill>
              </a:rPr>
              <a:t>Neural </a:t>
            </a:r>
            <a:r>
              <a:rPr spc="-40" dirty="0">
                <a:solidFill>
                  <a:srgbClr val="FFFFFF"/>
                </a:solidFill>
              </a:rPr>
              <a:t>Networks</a:t>
            </a:r>
            <a:r>
              <a:rPr spc="250" dirty="0">
                <a:solidFill>
                  <a:srgbClr val="FFFFFF"/>
                </a:solidFill>
              </a:rPr>
              <a:t> </a:t>
            </a:r>
            <a:r>
              <a:rPr spc="-30" dirty="0">
                <a:solidFill>
                  <a:srgbClr val="FFFFFF"/>
                </a:solidFill>
              </a:rPr>
              <a:t>(CNNs)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764" y="84635"/>
            <a:ext cx="11360800" cy="763600"/>
          </a:xfrm>
        </p:spPr>
        <p:txBody>
          <a:bodyPr/>
          <a:lstStyle/>
          <a:p>
            <a:r>
              <a:rPr lang="en-US" dirty="0"/>
              <a:t>Fast R-CNN</a:t>
            </a:r>
          </a:p>
        </p:txBody>
      </p:sp>
      <p:grpSp>
        <p:nvGrpSpPr>
          <p:cNvPr id="15" name="Group 14">
            <a:extLst>
              <a:ext uri="{FF2B5EF4-FFF2-40B4-BE49-F238E27FC236}">
                <a16:creationId xmlns:a16="http://schemas.microsoft.com/office/drawing/2014/main" id="{038D668C-CAEF-4BEE-9285-725E34F74E71}"/>
              </a:ext>
            </a:extLst>
          </p:cNvPr>
          <p:cNvGrpSpPr/>
          <p:nvPr/>
        </p:nvGrpSpPr>
        <p:grpSpPr>
          <a:xfrm>
            <a:off x="1511300" y="848235"/>
            <a:ext cx="10480936" cy="5955673"/>
            <a:chOff x="1133475" y="1260284"/>
            <a:chExt cx="6854463" cy="3851416"/>
          </a:xfrm>
        </p:grpSpPr>
        <p:sp>
          <p:nvSpPr>
            <p:cNvPr id="4" name="Parallelogram 3"/>
            <p:cNvSpPr/>
            <p:nvPr/>
          </p:nvSpPr>
          <p:spPr>
            <a:xfrm>
              <a:off x="1931670" y="3751326"/>
              <a:ext cx="3559302" cy="1177613"/>
            </a:xfrm>
            <a:prstGeom prst="parallelogram">
              <a:avLst>
                <a:gd name="adj" fmla="val 92429"/>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5" name="Cube 4"/>
            <p:cNvSpPr/>
            <p:nvPr/>
          </p:nvSpPr>
          <p:spPr>
            <a:xfrm>
              <a:off x="2730627" y="3161539"/>
              <a:ext cx="2071116" cy="1423034"/>
            </a:xfrm>
            <a:prstGeom prst="cube">
              <a:avLst/>
            </a:prstGeom>
            <a:solidFill>
              <a:schemeClr val="bg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000000"/>
                  </a:solidFill>
                </a:rPr>
                <a:t>ConvNet</a:t>
              </a:r>
              <a:endParaRPr lang="en-US" sz="1600" b="1" dirty="0">
                <a:solidFill>
                  <a:srgbClr val="000000"/>
                </a:solidFill>
              </a:endParaRPr>
            </a:p>
          </p:txBody>
        </p:sp>
        <p:sp>
          <p:nvSpPr>
            <p:cNvPr id="6" name="Parallelogram 5"/>
            <p:cNvSpPr/>
            <p:nvPr/>
          </p:nvSpPr>
          <p:spPr>
            <a:xfrm>
              <a:off x="2730627" y="2750059"/>
              <a:ext cx="2071116" cy="349758"/>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7" name="Up Arrow 6"/>
            <p:cNvSpPr/>
            <p:nvPr/>
          </p:nvSpPr>
          <p:spPr>
            <a:xfrm>
              <a:off x="3629025" y="3116962"/>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8" name="Parallelogram 7"/>
            <p:cNvSpPr/>
            <p:nvPr/>
          </p:nvSpPr>
          <p:spPr>
            <a:xfrm>
              <a:off x="2920365" y="2832354"/>
              <a:ext cx="574929" cy="222887"/>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9" name="Parallelogram 8"/>
            <p:cNvSpPr/>
            <p:nvPr/>
          </p:nvSpPr>
          <p:spPr>
            <a:xfrm>
              <a:off x="3478720" y="2928366"/>
              <a:ext cx="654368" cy="9086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0" name="Parallelogram 9"/>
            <p:cNvSpPr/>
            <p:nvPr/>
          </p:nvSpPr>
          <p:spPr>
            <a:xfrm>
              <a:off x="4133088" y="2793780"/>
              <a:ext cx="512350" cy="261461"/>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1" name="Up Arrow 10"/>
            <p:cNvSpPr/>
            <p:nvPr/>
          </p:nvSpPr>
          <p:spPr>
            <a:xfrm>
              <a:off x="3159252" y="2674621"/>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Up Arrow 11"/>
            <p:cNvSpPr/>
            <p:nvPr/>
          </p:nvSpPr>
          <p:spPr>
            <a:xfrm>
              <a:off x="3725037" y="2758207"/>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Up Arrow 12"/>
            <p:cNvSpPr/>
            <p:nvPr/>
          </p:nvSpPr>
          <p:spPr>
            <a:xfrm>
              <a:off x="4290822" y="2713205"/>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4" name="Parallelogram 13"/>
            <p:cNvSpPr/>
            <p:nvPr/>
          </p:nvSpPr>
          <p:spPr>
            <a:xfrm>
              <a:off x="3042666" y="2510040"/>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7" name="Parallelogram 16"/>
            <p:cNvSpPr/>
            <p:nvPr/>
          </p:nvSpPr>
          <p:spPr>
            <a:xfrm>
              <a:off x="3640455" y="2550957"/>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20" name="Parallelogram 19"/>
            <p:cNvSpPr/>
            <p:nvPr/>
          </p:nvSpPr>
          <p:spPr>
            <a:xfrm>
              <a:off x="4221385" y="2542152"/>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24" name="TextBox 23"/>
            <p:cNvSpPr txBox="1"/>
            <p:nvPr/>
          </p:nvSpPr>
          <p:spPr>
            <a:xfrm>
              <a:off x="4801744" y="3367127"/>
              <a:ext cx="2852063" cy="218936"/>
            </a:xfrm>
            <a:prstGeom prst="rect">
              <a:avLst/>
            </a:prstGeom>
            <a:noFill/>
          </p:spPr>
          <p:txBody>
            <a:bodyPr wrap="square" rtlCol="0">
              <a:spAutoFit/>
            </a:bodyPr>
            <a:lstStyle/>
            <a:p>
              <a:r>
                <a:rPr lang="en-US" sz="1600" b="1" dirty="0"/>
                <a:t>Forward whole image through </a:t>
              </a:r>
              <a:r>
                <a:rPr lang="en-US" sz="1600" b="1" dirty="0" err="1"/>
                <a:t>ConvNet</a:t>
              </a:r>
              <a:endParaRPr lang="en-US" sz="1600" b="1" dirty="0"/>
            </a:p>
          </p:txBody>
        </p:sp>
        <p:sp>
          <p:nvSpPr>
            <p:cNvPr id="25" name="TextBox 24"/>
            <p:cNvSpPr txBox="1"/>
            <p:nvPr/>
          </p:nvSpPr>
          <p:spPr>
            <a:xfrm>
              <a:off x="4766560" y="2810442"/>
              <a:ext cx="2121093" cy="218936"/>
            </a:xfrm>
            <a:prstGeom prst="rect">
              <a:avLst/>
            </a:prstGeom>
            <a:noFill/>
          </p:spPr>
          <p:txBody>
            <a:bodyPr wrap="square" rtlCol="0">
              <a:spAutoFit/>
            </a:bodyPr>
            <a:lstStyle/>
            <a:p>
              <a:r>
                <a:rPr lang="en-US" sz="1600" b="1" dirty="0"/>
                <a:t>Conv5 feature map of image</a:t>
              </a:r>
            </a:p>
          </p:txBody>
        </p:sp>
        <p:cxnSp>
          <p:nvCxnSpPr>
            <p:cNvPr id="26" name="Straight Arrow Connector 25"/>
            <p:cNvCxnSpPr>
              <a:cxnSpLocks/>
            </p:cNvCxnSpPr>
            <p:nvPr/>
          </p:nvCxnSpPr>
          <p:spPr>
            <a:xfrm>
              <a:off x="2137410" y="2973800"/>
              <a:ext cx="1008126"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63564" y="2438620"/>
              <a:ext cx="1351652" cy="218936"/>
            </a:xfrm>
            <a:prstGeom prst="rect">
              <a:avLst/>
            </a:prstGeom>
            <a:noFill/>
          </p:spPr>
          <p:txBody>
            <a:bodyPr wrap="square" rtlCol="0">
              <a:spAutoFit/>
            </a:bodyPr>
            <a:lstStyle/>
            <a:p>
              <a:r>
                <a:rPr lang="en-US" sz="1600" b="1" dirty="0" err="1"/>
                <a:t>RoI</a:t>
              </a:r>
              <a:r>
                <a:rPr lang="en-US" sz="1600" b="1" dirty="0"/>
                <a:t> Pooling layer</a:t>
              </a:r>
            </a:p>
          </p:txBody>
        </p:sp>
        <p:sp>
          <p:nvSpPr>
            <p:cNvPr id="28" name="TextBox 27"/>
            <p:cNvSpPr txBox="1"/>
            <p:nvPr/>
          </p:nvSpPr>
          <p:spPr>
            <a:xfrm>
              <a:off x="2908732" y="1260284"/>
              <a:ext cx="742511" cy="378162"/>
            </a:xfrm>
            <a:prstGeom prst="rect">
              <a:avLst/>
            </a:prstGeom>
            <a:noFill/>
            <a:ln w="19050">
              <a:solidFill>
                <a:schemeClr val="accent1"/>
              </a:solidFill>
            </a:ln>
          </p:spPr>
          <p:txBody>
            <a:bodyPr wrap="square" rtlCol="0">
              <a:spAutoFit/>
            </a:bodyPr>
            <a:lstStyle/>
            <a:p>
              <a:r>
                <a:rPr lang="en-US" sz="1600" b="1" dirty="0">
                  <a:solidFill>
                    <a:schemeClr val="accent5"/>
                  </a:solidFill>
                </a:rPr>
                <a:t>Linear +</a:t>
              </a:r>
            </a:p>
            <a:p>
              <a:r>
                <a:rPr lang="en-US" sz="1600" b="1" dirty="0" err="1">
                  <a:solidFill>
                    <a:schemeClr val="accent5"/>
                  </a:solidFill>
                </a:rPr>
                <a:t>softmax</a:t>
              </a:r>
              <a:endParaRPr lang="en-US" sz="1600" b="1" dirty="0">
                <a:solidFill>
                  <a:schemeClr val="accent5"/>
                </a:solidFill>
              </a:endParaRPr>
            </a:p>
          </p:txBody>
        </p:sp>
        <p:sp>
          <p:nvSpPr>
            <p:cNvPr id="29" name="Up Arrow 28"/>
            <p:cNvSpPr/>
            <p:nvPr/>
          </p:nvSpPr>
          <p:spPr>
            <a:xfrm rot="2878159">
              <a:off x="3321757" y="2228137"/>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0" name="Up Arrow 29"/>
            <p:cNvSpPr/>
            <p:nvPr/>
          </p:nvSpPr>
          <p:spPr>
            <a:xfrm rot="18900000">
              <a:off x="4257123" y="2233411"/>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1" name="Up Arrow 30"/>
            <p:cNvSpPr/>
            <p:nvPr/>
          </p:nvSpPr>
          <p:spPr>
            <a:xfrm>
              <a:off x="3749009" y="2269523"/>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TextBox 31"/>
            <p:cNvSpPr txBox="1"/>
            <p:nvPr/>
          </p:nvSpPr>
          <p:spPr>
            <a:xfrm>
              <a:off x="3421326" y="1967603"/>
              <a:ext cx="858232" cy="218936"/>
            </a:xfrm>
            <a:prstGeom prst="rect">
              <a:avLst/>
            </a:prstGeom>
            <a:noFill/>
            <a:ln w="19050">
              <a:solidFill>
                <a:schemeClr val="accent1"/>
              </a:solidFill>
            </a:ln>
          </p:spPr>
          <p:txBody>
            <a:bodyPr wrap="square" rtlCol="0">
              <a:spAutoFit/>
            </a:bodyPr>
            <a:lstStyle/>
            <a:p>
              <a:pPr algn="ctr"/>
              <a:r>
                <a:rPr lang="en-US" sz="1600" b="1" dirty="0"/>
                <a:t>FCs</a:t>
              </a:r>
            </a:p>
          </p:txBody>
        </p:sp>
        <p:sp>
          <p:nvSpPr>
            <p:cNvPr id="33" name="Up Arrow 32"/>
            <p:cNvSpPr/>
            <p:nvPr/>
          </p:nvSpPr>
          <p:spPr>
            <a:xfrm rot="18900000">
              <a:off x="3444749" y="1739446"/>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TextBox 33"/>
            <p:cNvSpPr txBox="1"/>
            <p:nvPr/>
          </p:nvSpPr>
          <p:spPr>
            <a:xfrm>
              <a:off x="4800600" y="1948112"/>
              <a:ext cx="1718740" cy="218936"/>
            </a:xfrm>
            <a:prstGeom prst="rect">
              <a:avLst/>
            </a:prstGeom>
            <a:noFill/>
          </p:spPr>
          <p:txBody>
            <a:bodyPr wrap="square" rtlCol="0">
              <a:spAutoFit/>
            </a:bodyPr>
            <a:lstStyle/>
            <a:p>
              <a:r>
                <a:rPr lang="en-US" sz="1600" b="1" dirty="0"/>
                <a:t>Fully-connected layers</a:t>
              </a:r>
            </a:p>
          </p:txBody>
        </p:sp>
        <p:sp>
          <p:nvSpPr>
            <p:cNvPr id="35" name="TextBox 34"/>
            <p:cNvSpPr txBox="1"/>
            <p:nvPr/>
          </p:nvSpPr>
          <p:spPr>
            <a:xfrm>
              <a:off x="1473067" y="1329739"/>
              <a:ext cx="1388522" cy="218936"/>
            </a:xfrm>
            <a:prstGeom prst="rect">
              <a:avLst/>
            </a:prstGeom>
            <a:noFill/>
          </p:spPr>
          <p:txBody>
            <a:bodyPr wrap="square" rtlCol="0">
              <a:spAutoFit/>
            </a:bodyPr>
            <a:lstStyle/>
            <a:p>
              <a:r>
                <a:rPr lang="en-US" sz="1600" b="1" dirty="0" err="1"/>
                <a:t>Softmax</a:t>
              </a:r>
              <a:r>
                <a:rPr lang="en-US" sz="1600" b="1" dirty="0"/>
                <a:t> classifier</a:t>
              </a:r>
            </a:p>
          </p:txBody>
        </p:sp>
        <p:sp>
          <p:nvSpPr>
            <p:cNvPr id="36" name="TextBox 35"/>
            <p:cNvSpPr txBox="1"/>
            <p:nvPr/>
          </p:nvSpPr>
          <p:spPr>
            <a:xfrm>
              <a:off x="1457430" y="2810442"/>
              <a:ext cx="885720" cy="378162"/>
            </a:xfrm>
            <a:prstGeom prst="rect">
              <a:avLst/>
            </a:prstGeom>
            <a:noFill/>
          </p:spPr>
          <p:txBody>
            <a:bodyPr wrap="square" rtlCol="0">
              <a:spAutoFit/>
            </a:bodyPr>
            <a:lstStyle/>
            <a:p>
              <a:r>
                <a:rPr lang="en-US" sz="1600" b="1" dirty="0"/>
                <a:t>Region proposals</a:t>
              </a:r>
            </a:p>
          </p:txBody>
        </p:sp>
        <p:sp>
          <p:nvSpPr>
            <p:cNvPr id="37" name="Up Arrow 36"/>
            <p:cNvSpPr/>
            <p:nvPr/>
          </p:nvSpPr>
          <p:spPr>
            <a:xfrm rot="2700000">
              <a:off x="4037176" y="1737469"/>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8" name="TextBox 37"/>
            <p:cNvSpPr txBox="1"/>
            <p:nvPr/>
          </p:nvSpPr>
          <p:spPr>
            <a:xfrm>
              <a:off x="4105392" y="1436581"/>
              <a:ext cx="609462" cy="218936"/>
            </a:xfrm>
            <a:prstGeom prst="rect">
              <a:avLst/>
            </a:prstGeom>
            <a:noFill/>
            <a:ln w="19050">
              <a:solidFill>
                <a:schemeClr val="accent1"/>
              </a:solidFill>
            </a:ln>
          </p:spPr>
          <p:txBody>
            <a:bodyPr wrap="square" rtlCol="0">
              <a:spAutoFit/>
            </a:bodyPr>
            <a:lstStyle/>
            <a:p>
              <a:r>
                <a:rPr lang="en-US" sz="1600" b="1" dirty="0">
                  <a:solidFill>
                    <a:schemeClr val="accent5"/>
                  </a:solidFill>
                </a:rPr>
                <a:t>Linear</a:t>
              </a:r>
            </a:p>
          </p:txBody>
        </p:sp>
        <p:sp>
          <p:nvSpPr>
            <p:cNvPr id="39" name="TextBox 38"/>
            <p:cNvSpPr txBox="1"/>
            <p:nvPr/>
          </p:nvSpPr>
          <p:spPr>
            <a:xfrm>
              <a:off x="4828680" y="1422260"/>
              <a:ext cx="1896673" cy="218936"/>
            </a:xfrm>
            <a:prstGeom prst="rect">
              <a:avLst/>
            </a:prstGeom>
            <a:noFill/>
          </p:spPr>
          <p:txBody>
            <a:bodyPr wrap="square" rtlCol="0">
              <a:spAutoFit/>
            </a:bodyPr>
            <a:lstStyle/>
            <a:p>
              <a:r>
                <a:rPr lang="en-US" sz="1600" b="1" dirty="0"/>
                <a:t>Bounding-box regressors</a:t>
              </a:r>
            </a:p>
          </p:txBody>
        </p:sp>
        <p:sp>
          <p:nvSpPr>
            <p:cNvPr id="40" name="TextBox 39"/>
            <p:cNvSpPr txBox="1"/>
            <p:nvPr/>
          </p:nvSpPr>
          <p:spPr>
            <a:xfrm>
              <a:off x="5291366" y="4889585"/>
              <a:ext cx="2696572" cy="218936"/>
            </a:xfrm>
            <a:prstGeom prst="rect">
              <a:avLst/>
            </a:prstGeom>
            <a:noFill/>
          </p:spPr>
          <p:txBody>
            <a:bodyPr wrap="square" rtlCol="0">
              <a:spAutoFit/>
            </a:bodyPr>
            <a:lstStyle/>
            <a:p>
              <a:r>
                <a:rPr lang="en-US" sz="1600" b="1" dirty="0"/>
                <a:t>R. </a:t>
              </a:r>
              <a:r>
                <a:rPr lang="en-US" sz="1600" b="1" dirty="0" err="1"/>
                <a:t>Girshick</a:t>
              </a:r>
              <a:r>
                <a:rPr lang="en-US" sz="1600" b="1" dirty="0"/>
                <a:t>, </a:t>
              </a:r>
              <a:r>
                <a:rPr lang="en-US" sz="1600" b="1" dirty="0">
                  <a:hlinkClick r:id="rId4"/>
                </a:rPr>
                <a:t>Fast R-CNN</a:t>
              </a:r>
              <a:r>
                <a:rPr lang="en-US" sz="1600" b="1" dirty="0"/>
                <a:t>, ICCV 2015</a:t>
              </a:r>
            </a:p>
          </p:txBody>
        </p:sp>
        <p:sp>
          <p:nvSpPr>
            <p:cNvPr id="41" name="TextBox 40"/>
            <p:cNvSpPr txBox="1"/>
            <p:nvPr/>
          </p:nvSpPr>
          <p:spPr>
            <a:xfrm>
              <a:off x="1133475" y="4912667"/>
              <a:ext cx="1345240" cy="199033"/>
            </a:xfrm>
            <a:prstGeom prst="rect">
              <a:avLst/>
            </a:prstGeom>
            <a:noFill/>
          </p:spPr>
          <p:txBody>
            <a:bodyPr wrap="square" rtlCol="0">
              <a:spAutoFit/>
            </a:bodyPr>
            <a:lstStyle/>
            <a:p>
              <a:r>
                <a:rPr lang="en-US" sz="1400" b="1" dirty="0"/>
                <a:t>Source: R. </a:t>
              </a:r>
              <a:r>
                <a:rPr lang="en-US" sz="1400" b="1" dirty="0" err="1"/>
                <a:t>Girshick</a:t>
              </a:r>
              <a:endParaRPr lang="en-US" sz="1400" b="1" dirty="0"/>
            </a:p>
          </p:txBody>
        </p:sp>
      </p:grpSp>
    </p:spTree>
    <p:extLst>
      <p:ext uri="{BB962C8B-B14F-4D97-AF65-F5344CB8AC3E}">
        <p14:creationId xmlns:p14="http://schemas.microsoft.com/office/powerpoint/2010/main" val="1322792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300" y="150800"/>
            <a:ext cx="11360800" cy="763600"/>
          </a:xfrm>
        </p:spPr>
        <p:txBody>
          <a:bodyPr/>
          <a:lstStyle/>
          <a:p>
            <a:r>
              <a:rPr lang="en-US" dirty="0" err="1"/>
              <a:t>RoI</a:t>
            </a:r>
            <a:r>
              <a:rPr lang="en-US" dirty="0"/>
              <a:t> pooling</a:t>
            </a:r>
          </a:p>
        </p:txBody>
      </p:sp>
      <p:sp>
        <p:nvSpPr>
          <p:cNvPr id="3" name="Content Placeholder 2">
            <a:extLst>
              <a:ext uri="{FF2B5EF4-FFF2-40B4-BE49-F238E27FC236}">
                <a16:creationId xmlns:a16="http://schemas.microsoft.com/office/drawing/2014/main" id="{03FBC06C-9297-1948-B4CB-8873F3DE4671}"/>
              </a:ext>
            </a:extLst>
          </p:cNvPr>
          <p:cNvSpPr>
            <a:spLocks noGrp="1"/>
          </p:cNvSpPr>
          <p:nvPr>
            <p:ph idx="1"/>
          </p:nvPr>
        </p:nvSpPr>
        <p:spPr>
          <a:xfrm>
            <a:off x="1228656" y="1213152"/>
            <a:ext cx="10082317" cy="2571693"/>
          </a:xfrm>
        </p:spPr>
        <p:txBody>
          <a:bodyPr/>
          <a:lstStyle/>
          <a:p>
            <a:pPr marL="457189" indent="-457189"/>
            <a:r>
              <a:rPr lang="en-US" dirty="0"/>
              <a:t>“Crop and resample” a fixed-size feature representing a region of interest out of the outputs of the last conv layer</a:t>
            </a:r>
          </a:p>
          <a:p>
            <a:pPr marL="857229" lvl="1" indent="-457189"/>
            <a:r>
              <a:rPr lang="en-US" dirty="0"/>
              <a:t>Use nearest-neighbor interpolation of coordinates, max pooling</a:t>
            </a:r>
          </a:p>
        </p:txBody>
      </p:sp>
      <p:graphicFrame>
        <p:nvGraphicFramePr>
          <p:cNvPr id="8" name="Table 7">
            <a:extLst>
              <a:ext uri="{FF2B5EF4-FFF2-40B4-BE49-F238E27FC236}">
                <a16:creationId xmlns:a16="http://schemas.microsoft.com/office/drawing/2014/main" id="{21DA310C-8B60-C541-9D98-622ABE927AEA}"/>
              </a:ext>
            </a:extLst>
          </p:cNvPr>
          <p:cNvGraphicFramePr>
            <a:graphicFrameLocks noGrp="1"/>
          </p:cNvGraphicFramePr>
          <p:nvPr>
            <p:extLst/>
          </p:nvPr>
        </p:nvGraphicFramePr>
        <p:xfrm>
          <a:off x="5249045" y="4347864"/>
          <a:ext cx="1675359" cy="1630685"/>
        </p:xfrm>
        <a:graphic>
          <a:graphicData uri="http://schemas.openxmlformats.org/drawingml/2006/table">
            <a:tbl>
              <a:tblPr firstRow="1" bandRow="1">
                <a:tableStyleId>{5940675A-B579-460E-94D1-54222C63F5DA}</a:tableStyleId>
              </a:tblPr>
              <a:tblGrid>
                <a:gridCol w="239337">
                  <a:extLst>
                    <a:ext uri="{9D8B030D-6E8A-4147-A177-3AD203B41FA5}">
                      <a16:colId xmlns:a16="http://schemas.microsoft.com/office/drawing/2014/main" val="2452890054"/>
                    </a:ext>
                  </a:extLst>
                </a:gridCol>
                <a:gridCol w="239337">
                  <a:extLst>
                    <a:ext uri="{9D8B030D-6E8A-4147-A177-3AD203B41FA5}">
                      <a16:colId xmlns:a16="http://schemas.microsoft.com/office/drawing/2014/main" val="2787045271"/>
                    </a:ext>
                  </a:extLst>
                </a:gridCol>
                <a:gridCol w="239337">
                  <a:extLst>
                    <a:ext uri="{9D8B030D-6E8A-4147-A177-3AD203B41FA5}">
                      <a16:colId xmlns:a16="http://schemas.microsoft.com/office/drawing/2014/main" val="82755122"/>
                    </a:ext>
                  </a:extLst>
                </a:gridCol>
                <a:gridCol w="239337">
                  <a:extLst>
                    <a:ext uri="{9D8B030D-6E8A-4147-A177-3AD203B41FA5}">
                      <a16:colId xmlns:a16="http://schemas.microsoft.com/office/drawing/2014/main" val="1889375053"/>
                    </a:ext>
                  </a:extLst>
                </a:gridCol>
                <a:gridCol w="239337">
                  <a:extLst>
                    <a:ext uri="{9D8B030D-6E8A-4147-A177-3AD203B41FA5}">
                      <a16:colId xmlns:a16="http://schemas.microsoft.com/office/drawing/2014/main" val="337389738"/>
                    </a:ext>
                  </a:extLst>
                </a:gridCol>
                <a:gridCol w="239337">
                  <a:extLst>
                    <a:ext uri="{9D8B030D-6E8A-4147-A177-3AD203B41FA5}">
                      <a16:colId xmlns:a16="http://schemas.microsoft.com/office/drawing/2014/main" val="3628426021"/>
                    </a:ext>
                  </a:extLst>
                </a:gridCol>
                <a:gridCol w="239337">
                  <a:extLst>
                    <a:ext uri="{9D8B030D-6E8A-4147-A177-3AD203B41FA5}">
                      <a16:colId xmlns:a16="http://schemas.microsoft.com/office/drawing/2014/main" val="1492983593"/>
                    </a:ext>
                  </a:extLst>
                </a:gridCol>
              </a:tblGrid>
              <a:tr h="232955">
                <a:tc>
                  <a:txBody>
                    <a:bodyPr/>
                    <a:lstStyle/>
                    <a:p>
                      <a:endParaRPr lang="en-US" sz="1100" dirty="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1843805860"/>
                  </a:ext>
                </a:extLst>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646710392"/>
                  </a:ext>
                </a:extLst>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605968765"/>
                  </a:ext>
                </a:extLst>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dirty="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2183754179"/>
                  </a:ext>
                </a:extLst>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3571235789"/>
                  </a:ext>
                </a:extLst>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1991328665"/>
                  </a:ext>
                </a:extLst>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dirty="0"/>
                    </a:p>
                  </a:txBody>
                  <a:tcPr marL="57441" marR="57441" marT="28720" marB="28720"/>
                </a:tc>
                <a:extLst>
                  <a:ext uri="{0D108BD9-81ED-4DB2-BD59-A6C34878D82A}">
                    <a16:rowId xmlns:a16="http://schemas.microsoft.com/office/drawing/2014/main" val="67948977"/>
                  </a:ext>
                </a:extLst>
              </a:tr>
            </a:tbl>
          </a:graphicData>
        </a:graphic>
      </p:graphicFrame>
      <p:pic>
        <p:nvPicPr>
          <p:cNvPr id="9" name="Picture 8">
            <a:extLst>
              <a:ext uri="{FF2B5EF4-FFF2-40B4-BE49-F238E27FC236}">
                <a16:creationId xmlns:a16="http://schemas.microsoft.com/office/drawing/2014/main" id="{71AAE1A9-ED15-E841-B414-904091CCE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68" y="3621856"/>
            <a:ext cx="3486664" cy="2321745"/>
          </a:xfrm>
          <a:prstGeom prst="rect">
            <a:avLst/>
          </a:prstGeom>
        </p:spPr>
      </p:pic>
      <p:sp>
        <p:nvSpPr>
          <p:cNvPr id="10" name="Right Arrow 9">
            <a:extLst>
              <a:ext uri="{FF2B5EF4-FFF2-40B4-BE49-F238E27FC236}">
                <a16:creationId xmlns:a16="http://schemas.microsoft.com/office/drawing/2014/main" id="{D86FD823-0AFD-C146-9EB4-68BE11CDF142}"/>
              </a:ext>
            </a:extLst>
          </p:cNvPr>
          <p:cNvSpPr/>
          <p:nvPr/>
        </p:nvSpPr>
        <p:spPr>
          <a:xfrm>
            <a:off x="4333603" y="4946539"/>
            <a:ext cx="533400" cy="49738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11" name="Right Arrow 10">
            <a:extLst>
              <a:ext uri="{FF2B5EF4-FFF2-40B4-BE49-F238E27FC236}">
                <a16:creationId xmlns:a16="http://schemas.microsoft.com/office/drawing/2014/main" id="{988BA22D-9E9B-1F41-864A-15FEED74D773}"/>
              </a:ext>
            </a:extLst>
          </p:cNvPr>
          <p:cNvSpPr/>
          <p:nvPr/>
        </p:nvSpPr>
        <p:spPr>
          <a:xfrm>
            <a:off x="7153003" y="4917277"/>
            <a:ext cx="533400" cy="49738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12" name="TextBox 11">
            <a:extLst>
              <a:ext uri="{FF2B5EF4-FFF2-40B4-BE49-F238E27FC236}">
                <a16:creationId xmlns:a16="http://schemas.microsoft.com/office/drawing/2014/main" id="{84367748-DB43-454E-8229-38CF69F1DE4A}"/>
              </a:ext>
            </a:extLst>
          </p:cNvPr>
          <p:cNvSpPr txBox="1"/>
          <p:nvPr/>
        </p:nvSpPr>
        <p:spPr>
          <a:xfrm>
            <a:off x="3876403" y="3638827"/>
            <a:ext cx="1486047" cy="1200329"/>
          </a:xfrm>
          <a:prstGeom prst="rect">
            <a:avLst/>
          </a:prstGeom>
          <a:noFill/>
        </p:spPr>
        <p:txBody>
          <a:bodyPr wrap="square" rtlCol="0">
            <a:spAutoFit/>
          </a:bodyPr>
          <a:lstStyle/>
          <a:p>
            <a:pPr algn="ctr"/>
            <a:r>
              <a:rPr lang="en-US" sz="2400" dirty="0" err="1">
                <a:solidFill>
                  <a:srgbClr val="FF0000"/>
                </a:solidFill>
                <a:latin typeface="+mj-lt"/>
              </a:rPr>
              <a:t>RoI</a:t>
            </a:r>
            <a:r>
              <a:rPr lang="en-US" sz="2400" dirty="0">
                <a:solidFill>
                  <a:srgbClr val="FF0000"/>
                </a:solidFill>
                <a:latin typeface="+mj-lt"/>
              </a:rPr>
              <a:t> pooling layer</a:t>
            </a:r>
          </a:p>
        </p:txBody>
      </p:sp>
      <p:sp>
        <p:nvSpPr>
          <p:cNvPr id="13" name="TextBox 12">
            <a:extLst>
              <a:ext uri="{FF2B5EF4-FFF2-40B4-BE49-F238E27FC236}">
                <a16:creationId xmlns:a16="http://schemas.microsoft.com/office/drawing/2014/main" id="{D36550A5-2E63-F34E-81EF-F2CF0B3CED30}"/>
              </a:ext>
            </a:extLst>
          </p:cNvPr>
          <p:cNvSpPr txBox="1"/>
          <p:nvPr/>
        </p:nvSpPr>
        <p:spPr>
          <a:xfrm>
            <a:off x="371204" y="3577058"/>
            <a:ext cx="2376613" cy="461665"/>
          </a:xfrm>
          <a:prstGeom prst="rect">
            <a:avLst/>
          </a:prstGeom>
          <a:noFill/>
        </p:spPr>
        <p:txBody>
          <a:bodyPr wrap="none" rtlCol="0">
            <a:spAutoFit/>
          </a:bodyPr>
          <a:lstStyle/>
          <a:p>
            <a:r>
              <a:rPr lang="en-US" sz="2400">
                <a:solidFill>
                  <a:schemeClr val="bg1"/>
                </a:solidFill>
                <a:latin typeface="+mj-lt"/>
              </a:rPr>
              <a:t>Conv</a:t>
            </a:r>
            <a:r>
              <a:rPr lang="en-US" sz="2400" dirty="0">
                <a:solidFill>
                  <a:schemeClr val="bg1"/>
                </a:solidFill>
                <a:latin typeface="+mj-lt"/>
              </a:rPr>
              <a:t> feature map</a:t>
            </a:r>
          </a:p>
        </p:txBody>
      </p:sp>
      <p:sp>
        <p:nvSpPr>
          <p:cNvPr id="14" name="TextBox 13">
            <a:extLst>
              <a:ext uri="{FF2B5EF4-FFF2-40B4-BE49-F238E27FC236}">
                <a16:creationId xmlns:a16="http://schemas.microsoft.com/office/drawing/2014/main" id="{E6AF34ED-C90A-A945-838A-DCDDBF916B0D}"/>
              </a:ext>
            </a:extLst>
          </p:cNvPr>
          <p:cNvSpPr txBox="1"/>
          <p:nvPr/>
        </p:nvSpPr>
        <p:spPr>
          <a:xfrm>
            <a:off x="7589985" y="4951484"/>
            <a:ext cx="2766919" cy="461665"/>
          </a:xfrm>
          <a:prstGeom prst="rect">
            <a:avLst/>
          </a:prstGeom>
          <a:noFill/>
        </p:spPr>
        <p:txBody>
          <a:bodyPr wrap="square" rtlCol="0">
            <a:spAutoFit/>
          </a:bodyPr>
          <a:lstStyle/>
          <a:p>
            <a:pPr algn="ctr"/>
            <a:r>
              <a:rPr lang="en-US" sz="2400" dirty="0">
                <a:solidFill>
                  <a:schemeClr val="tx1">
                    <a:lumMod val="50000"/>
                    <a:lumOff val="50000"/>
                  </a:schemeClr>
                </a:solidFill>
                <a:latin typeface="+mj-lt"/>
              </a:rPr>
              <a:t>FC layers …</a:t>
            </a:r>
          </a:p>
        </p:txBody>
      </p:sp>
      <p:sp>
        <p:nvSpPr>
          <p:cNvPr id="15" name="TextBox 14">
            <a:extLst>
              <a:ext uri="{FF2B5EF4-FFF2-40B4-BE49-F238E27FC236}">
                <a16:creationId xmlns:a16="http://schemas.microsoft.com/office/drawing/2014/main" id="{52715758-EE4E-BC43-9F5E-4800602F45C8}"/>
              </a:ext>
            </a:extLst>
          </p:cNvPr>
          <p:cNvSpPr txBox="1"/>
          <p:nvPr/>
        </p:nvSpPr>
        <p:spPr>
          <a:xfrm>
            <a:off x="904603" y="5943599"/>
            <a:ext cx="3244499" cy="461665"/>
          </a:xfrm>
          <a:prstGeom prst="rect">
            <a:avLst/>
          </a:prstGeom>
          <a:noFill/>
        </p:spPr>
        <p:txBody>
          <a:bodyPr wrap="square" rtlCol="0">
            <a:spAutoFit/>
          </a:bodyPr>
          <a:lstStyle/>
          <a:p>
            <a:pPr algn="ctr"/>
            <a:r>
              <a:rPr lang="en-US" sz="2400" dirty="0">
                <a:solidFill>
                  <a:srgbClr val="00B0F0"/>
                </a:solidFill>
                <a:latin typeface="+mj-lt"/>
              </a:rPr>
              <a:t>Region of Interest (</a:t>
            </a:r>
            <a:r>
              <a:rPr lang="en-US" sz="2400" dirty="0" err="1">
                <a:solidFill>
                  <a:srgbClr val="00B0F0"/>
                </a:solidFill>
                <a:latin typeface="+mj-lt"/>
              </a:rPr>
              <a:t>RoI</a:t>
            </a:r>
            <a:r>
              <a:rPr lang="en-US" sz="2400" dirty="0">
                <a:solidFill>
                  <a:srgbClr val="00B0F0"/>
                </a:solidFill>
                <a:latin typeface="+mj-lt"/>
              </a:rPr>
              <a:t>)</a:t>
            </a:r>
          </a:p>
        </p:txBody>
      </p:sp>
      <p:graphicFrame>
        <p:nvGraphicFramePr>
          <p:cNvPr id="16" name="Table 15">
            <a:extLst>
              <a:ext uri="{FF2B5EF4-FFF2-40B4-BE49-F238E27FC236}">
                <a16:creationId xmlns:a16="http://schemas.microsoft.com/office/drawing/2014/main" id="{07F261B1-B7D6-8F45-B47E-C9F5B8661632}"/>
              </a:ext>
            </a:extLst>
          </p:cNvPr>
          <p:cNvGraphicFramePr>
            <a:graphicFrameLocks noGrp="1"/>
          </p:cNvGraphicFramePr>
          <p:nvPr>
            <p:extLst/>
          </p:nvPr>
        </p:nvGraphicFramePr>
        <p:xfrm>
          <a:off x="1508348" y="4747892"/>
          <a:ext cx="2030021" cy="1148840"/>
        </p:xfrm>
        <a:graphic>
          <a:graphicData uri="http://schemas.openxmlformats.org/drawingml/2006/table">
            <a:tbl>
              <a:tblPr firstRow="1" bandRow="1">
                <a:tableStyleId>{2D5ABB26-0587-4C30-8999-92F81FD0307C}</a:tableStyleId>
              </a:tblPr>
              <a:tblGrid>
                <a:gridCol w="290003">
                  <a:extLst>
                    <a:ext uri="{9D8B030D-6E8A-4147-A177-3AD203B41FA5}">
                      <a16:colId xmlns:a16="http://schemas.microsoft.com/office/drawing/2014/main" val="2452890054"/>
                    </a:ext>
                  </a:extLst>
                </a:gridCol>
                <a:gridCol w="290003">
                  <a:extLst>
                    <a:ext uri="{9D8B030D-6E8A-4147-A177-3AD203B41FA5}">
                      <a16:colId xmlns:a16="http://schemas.microsoft.com/office/drawing/2014/main" val="2787045271"/>
                    </a:ext>
                  </a:extLst>
                </a:gridCol>
                <a:gridCol w="290003">
                  <a:extLst>
                    <a:ext uri="{9D8B030D-6E8A-4147-A177-3AD203B41FA5}">
                      <a16:colId xmlns:a16="http://schemas.microsoft.com/office/drawing/2014/main" val="82755122"/>
                    </a:ext>
                  </a:extLst>
                </a:gridCol>
                <a:gridCol w="290003">
                  <a:extLst>
                    <a:ext uri="{9D8B030D-6E8A-4147-A177-3AD203B41FA5}">
                      <a16:colId xmlns:a16="http://schemas.microsoft.com/office/drawing/2014/main" val="1889375053"/>
                    </a:ext>
                  </a:extLst>
                </a:gridCol>
                <a:gridCol w="290003">
                  <a:extLst>
                    <a:ext uri="{9D8B030D-6E8A-4147-A177-3AD203B41FA5}">
                      <a16:colId xmlns:a16="http://schemas.microsoft.com/office/drawing/2014/main" val="337389738"/>
                    </a:ext>
                  </a:extLst>
                </a:gridCol>
                <a:gridCol w="290003">
                  <a:extLst>
                    <a:ext uri="{9D8B030D-6E8A-4147-A177-3AD203B41FA5}">
                      <a16:colId xmlns:a16="http://schemas.microsoft.com/office/drawing/2014/main" val="3628426021"/>
                    </a:ext>
                  </a:extLst>
                </a:gridCol>
                <a:gridCol w="290003">
                  <a:extLst>
                    <a:ext uri="{9D8B030D-6E8A-4147-A177-3AD203B41FA5}">
                      <a16:colId xmlns:a16="http://schemas.microsoft.com/office/drawing/2014/main" val="1492983593"/>
                    </a:ext>
                  </a:extLst>
                </a:gridCol>
              </a:tblGrid>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3805860"/>
                  </a:ext>
                </a:extLst>
              </a:tr>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46710392"/>
                  </a:ext>
                </a:extLst>
              </a:tr>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5968765"/>
                  </a:ext>
                </a:extLst>
              </a:tr>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3754179"/>
                  </a:ext>
                </a:extLst>
              </a:tr>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71235789"/>
                  </a:ext>
                </a:extLst>
              </a:tr>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91328665"/>
                  </a:ext>
                </a:extLst>
              </a:tr>
              <a:tr h="159040">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7948977"/>
                  </a:ext>
                </a:extLst>
              </a:tr>
            </a:tbl>
          </a:graphicData>
        </a:graphic>
      </p:graphicFrame>
      <p:sp>
        <p:nvSpPr>
          <p:cNvPr id="17" name="TextBox 16">
            <a:extLst>
              <a:ext uri="{FF2B5EF4-FFF2-40B4-BE49-F238E27FC236}">
                <a16:creationId xmlns:a16="http://schemas.microsoft.com/office/drawing/2014/main" id="{5B9219C2-F81D-9C40-97AC-AEC078133956}"/>
              </a:ext>
            </a:extLst>
          </p:cNvPr>
          <p:cNvSpPr txBox="1"/>
          <p:nvPr/>
        </p:nvSpPr>
        <p:spPr>
          <a:xfrm>
            <a:off x="5343701" y="5978543"/>
            <a:ext cx="1486047" cy="830997"/>
          </a:xfrm>
          <a:prstGeom prst="rect">
            <a:avLst/>
          </a:prstGeom>
          <a:noFill/>
        </p:spPr>
        <p:txBody>
          <a:bodyPr wrap="square" rtlCol="0">
            <a:spAutoFit/>
          </a:bodyPr>
          <a:lstStyle/>
          <a:p>
            <a:pPr algn="ctr"/>
            <a:r>
              <a:rPr lang="en-US" sz="2400" dirty="0" err="1">
                <a:solidFill>
                  <a:srgbClr val="00B0F0"/>
                </a:solidFill>
                <a:latin typeface="+mj-lt"/>
              </a:rPr>
              <a:t>RoI</a:t>
            </a:r>
            <a:r>
              <a:rPr lang="en-US" sz="2400" dirty="0">
                <a:solidFill>
                  <a:srgbClr val="00B0F0"/>
                </a:solidFill>
                <a:latin typeface="+mj-lt"/>
              </a:rPr>
              <a:t> feature</a:t>
            </a:r>
          </a:p>
        </p:txBody>
      </p:sp>
      <p:sp>
        <p:nvSpPr>
          <p:cNvPr id="18" name="TextBox 17">
            <a:extLst>
              <a:ext uri="{FF2B5EF4-FFF2-40B4-BE49-F238E27FC236}">
                <a16:creationId xmlns:a16="http://schemas.microsoft.com/office/drawing/2014/main" id="{CFBDD3AE-C638-9748-A3C5-1656019F2F53}"/>
              </a:ext>
            </a:extLst>
          </p:cNvPr>
          <p:cNvSpPr txBox="1"/>
          <p:nvPr/>
        </p:nvSpPr>
        <p:spPr>
          <a:xfrm>
            <a:off x="9851189" y="6466820"/>
            <a:ext cx="1996059" cy="307777"/>
          </a:xfrm>
          <a:prstGeom prst="rect">
            <a:avLst/>
          </a:prstGeom>
          <a:noFill/>
        </p:spPr>
        <p:txBody>
          <a:bodyPr wrap="none" rtlCol="0">
            <a:spAutoFit/>
          </a:bodyPr>
          <a:lstStyle/>
          <a:p>
            <a:r>
              <a:rPr lang="en-US" sz="1400" dirty="0"/>
              <a:t>Source: R. </a:t>
            </a:r>
            <a:r>
              <a:rPr lang="en-US" sz="1400" dirty="0" err="1"/>
              <a:t>Girshick</a:t>
            </a:r>
            <a:r>
              <a:rPr lang="en-US" sz="1400" dirty="0"/>
              <a:t>, K. He</a:t>
            </a:r>
          </a:p>
        </p:txBody>
      </p:sp>
    </p:spTree>
    <p:extLst>
      <p:ext uri="{BB962C8B-B14F-4D97-AF65-F5344CB8AC3E}">
        <p14:creationId xmlns:p14="http://schemas.microsoft.com/office/powerpoint/2010/main" val="197381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Faster R-CNN</a:t>
            </a:r>
          </a:p>
        </p:txBody>
      </p:sp>
      <p:grpSp>
        <p:nvGrpSpPr>
          <p:cNvPr id="3" name="Group 2">
            <a:extLst>
              <a:ext uri="{FF2B5EF4-FFF2-40B4-BE49-F238E27FC236}">
                <a16:creationId xmlns:a16="http://schemas.microsoft.com/office/drawing/2014/main" id="{E054A7C7-79CA-4B8B-AB3D-965F7EB307E7}"/>
              </a:ext>
            </a:extLst>
          </p:cNvPr>
          <p:cNvGrpSpPr/>
          <p:nvPr/>
        </p:nvGrpSpPr>
        <p:grpSpPr>
          <a:xfrm>
            <a:off x="1003016" y="311475"/>
            <a:ext cx="10672827" cy="6484404"/>
            <a:chOff x="779849" y="685800"/>
            <a:chExt cx="7221151" cy="4417496"/>
          </a:xfrm>
        </p:grpSpPr>
        <p:pic>
          <p:nvPicPr>
            <p:cNvPr id="140" name="Picture 139"/>
            <p:cNvPicPr>
              <a:picLocks noChangeAspect="1"/>
            </p:cNvPicPr>
            <p:nvPr/>
          </p:nvPicPr>
          <p:blipFill>
            <a:blip r:embed="rId2"/>
            <a:stretch>
              <a:fillRect/>
            </a:stretch>
          </p:blipFill>
          <p:spPr>
            <a:xfrm>
              <a:off x="5230700" y="2514601"/>
              <a:ext cx="1771650" cy="593192"/>
            </a:xfrm>
            <a:prstGeom prst="rect">
              <a:avLst/>
            </a:prstGeom>
          </p:spPr>
        </p:pic>
        <p:pic>
          <p:nvPicPr>
            <p:cNvPr id="139" name="Picture 138"/>
            <p:cNvPicPr>
              <a:picLocks noChangeAspect="1"/>
            </p:cNvPicPr>
            <p:nvPr/>
          </p:nvPicPr>
          <p:blipFill>
            <a:blip r:embed="rId2"/>
            <a:stretch>
              <a:fillRect/>
            </a:stretch>
          </p:blipFill>
          <p:spPr>
            <a:xfrm>
              <a:off x="2286000" y="2514601"/>
              <a:ext cx="1714500" cy="571499"/>
            </a:xfrm>
            <a:prstGeom prst="rect">
              <a:avLst/>
            </a:prstGeom>
          </p:spPr>
        </p:pic>
        <p:pic>
          <p:nvPicPr>
            <p:cNvPr id="5" name="Picture 9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6090" y="3826719"/>
              <a:ext cx="2411960" cy="75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Cube 6"/>
            <p:cNvSpPr/>
            <p:nvPr/>
          </p:nvSpPr>
          <p:spPr bwMode="auto">
            <a:xfrm>
              <a:off x="5205620" y="3219847"/>
              <a:ext cx="1644072" cy="1100084"/>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dirty="0"/>
                <a:t>CNN</a:t>
              </a:r>
            </a:p>
          </p:txBody>
        </p:sp>
        <p:sp>
          <p:nvSpPr>
            <p:cNvPr id="8" name="Up Arrow 7"/>
            <p:cNvSpPr/>
            <p:nvPr/>
          </p:nvSpPr>
          <p:spPr bwMode="auto">
            <a:xfrm>
              <a:off x="5955526" y="3161403"/>
              <a:ext cx="193691" cy="210448"/>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a:p>
          </p:txBody>
        </p:sp>
        <p:sp>
          <p:nvSpPr>
            <p:cNvPr id="10" name="TextBox 9"/>
            <p:cNvSpPr txBox="1"/>
            <p:nvPr/>
          </p:nvSpPr>
          <p:spPr>
            <a:xfrm>
              <a:off x="6678580" y="2747279"/>
              <a:ext cx="1150970" cy="230640"/>
            </a:xfrm>
            <a:prstGeom prst="rect">
              <a:avLst/>
            </a:prstGeom>
            <a:noFill/>
          </p:spPr>
          <p:txBody>
            <a:bodyPr wrap="square" rtlCol="0">
              <a:spAutoFit/>
            </a:bodyPr>
            <a:lstStyle/>
            <a:p>
              <a:pPr algn="ctr"/>
              <a:r>
                <a:rPr lang="en-US" sz="1600" dirty="0">
                  <a:solidFill>
                    <a:srgbClr val="C00000"/>
                  </a:solidFill>
                </a:rPr>
                <a:t>feature map</a:t>
              </a:r>
            </a:p>
          </p:txBody>
        </p:sp>
        <p:grpSp>
          <p:nvGrpSpPr>
            <p:cNvPr id="11" name="Group 10"/>
            <p:cNvGrpSpPr/>
            <p:nvPr/>
          </p:nvGrpSpPr>
          <p:grpSpPr>
            <a:xfrm>
              <a:off x="3771900" y="1925463"/>
              <a:ext cx="1695094" cy="531988"/>
              <a:chOff x="4083425" y="2560680"/>
              <a:chExt cx="2539986" cy="797149"/>
            </a:xfrm>
          </p:grpSpPr>
          <p:grpSp>
            <p:nvGrpSpPr>
              <p:cNvPr id="42" name="Group 4"/>
              <p:cNvGrpSpPr>
                <a:grpSpLocks noChangeAspect="1"/>
              </p:cNvGrpSpPr>
              <p:nvPr/>
            </p:nvGrpSpPr>
            <p:grpSpPr bwMode="auto">
              <a:xfrm flipV="1">
                <a:off x="4083425" y="2560680"/>
                <a:ext cx="2539986" cy="797149"/>
                <a:chOff x="1907" y="1601"/>
                <a:chExt cx="1539" cy="483"/>
              </a:xfrm>
            </p:grpSpPr>
            <p:sp>
              <p:nvSpPr>
                <p:cNvPr id="61" name="AutoShape 3"/>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2" name="Freeform 6"/>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3" name="Freeform 7"/>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43" name="Group 10"/>
              <p:cNvGrpSpPr>
                <a:grpSpLocks noChangeAspect="1"/>
              </p:cNvGrpSpPr>
              <p:nvPr/>
            </p:nvGrpSpPr>
            <p:grpSpPr bwMode="auto">
              <a:xfrm>
                <a:off x="4268272" y="2973284"/>
                <a:ext cx="981996" cy="310278"/>
                <a:chOff x="2019" y="1849"/>
                <a:chExt cx="595" cy="188"/>
              </a:xfrm>
            </p:grpSpPr>
            <p:sp>
              <p:nvSpPr>
                <p:cNvPr id="56" name="AutoShape 9"/>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7" name="Freeform 11"/>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 name="Freeform 12"/>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9" name="Freeform 13"/>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0" name="Freeform 14"/>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44" name="Group 17"/>
              <p:cNvGrpSpPr>
                <a:grpSpLocks noChangeAspect="1"/>
              </p:cNvGrpSpPr>
              <p:nvPr/>
            </p:nvGrpSpPr>
            <p:grpSpPr bwMode="auto">
              <a:xfrm>
                <a:off x="5114934" y="2654753"/>
                <a:ext cx="547937" cy="173294"/>
                <a:chOff x="2532" y="1656"/>
                <a:chExt cx="332" cy="105"/>
              </a:xfrm>
            </p:grpSpPr>
            <p:sp>
              <p:nvSpPr>
                <p:cNvPr id="51" name="AutoShape 16"/>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2" name="Freeform 18"/>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3" name="Freeform 19"/>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4" name="Freeform 20"/>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5" name="Freeform 21"/>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45" name="Group 24"/>
              <p:cNvGrpSpPr>
                <a:grpSpLocks noChangeAspect="1"/>
              </p:cNvGrpSpPr>
              <p:nvPr/>
            </p:nvGrpSpPr>
            <p:grpSpPr bwMode="auto">
              <a:xfrm>
                <a:off x="5334439" y="2837950"/>
                <a:ext cx="889573" cy="282220"/>
                <a:chOff x="2665" y="1767"/>
                <a:chExt cx="539" cy="171"/>
              </a:xfrm>
            </p:grpSpPr>
            <p:sp>
              <p:nvSpPr>
                <p:cNvPr id="46" name="AutoShape 23"/>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7" name="Freeform 25"/>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8" name="Freeform 26"/>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9" name="Freeform 27"/>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0" name="Freeform 28"/>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12" name="TextBox 11"/>
            <p:cNvSpPr txBox="1"/>
            <p:nvPr/>
          </p:nvSpPr>
          <p:spPr>
            <a:xfrm>
              <a:off x="3028950" y="1543051"/>
              <a:ext cx="1085850" cy="230640"/>
            </a:xfrm>
            <a:prstGeom prst="rect">
              <a:avLst/>
            </a:prstGeom>
            <a:noFill/>
          </p:spPr>
          <p:txBody>
            <a:bodyPr wrap="square" rtlCol="0">
              <a:spAutoFit/>
            </a:bodyPr>
            <a:lstStyle/>
            <a:p>
              <a:pPr algn="ctr"/>
              <a:r>
                <a:rPr lang="en-US" sz="1600" dirty="0"/>
                <a:t>Region proposals</a:t>
              </a:r>
            </a:p>
          </p:txBody>
        </p:sp>
        <p:sp>
          <p:nvSpPr>
            <p:cNvPr id="14" name="Up Arrow 13"/>
            <p:cNvSpPr/>
            <p:nvPr/>
          </p:nvSpPr>
          <p:spPr bwMode="auto">
            <a:xfrm>
              <a:off x="6399083" y="1657350"/>
              <a:ext cx="230317" cy="918743"/>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a:p>
          </p:txBody>
        </p:sp>
        <p:sp>
          <p:nvSpPr>
            <p:cNvPr id="15" name="Up Arrow 14"/>
            <p:cNvSpPr/>
            <p:nvPr/>
          </p:nvSpPr>
          <p:spPr bwMode="auto">
            <a:xfrm rot="2568920" flipH="1">
              <a:off x="5523933" y="1579003"/>
              <a:ext cx="254087" cy="378242"/>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a:p>
          </p:txBody>
        </p:sp>
        <p:pic>
          <p:nvPicPr>
            <p:cNvPr id="82" name="Picture 9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0685" y="3826719"/>
              <a:ext cx="2411960" cy="75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 name="Cube 83"/>
            <p:cNvSpPr/>
            <p:nvPr/>
          </p:nvSpPr>
          <p:spPr bwMode="auto">
            <a:xfrm>
              <a:off x="2280215" y="3219847"/>
              <a:ext cx="1644072" cy="1100084"/>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dirty="0"/>
                <a:t>CNN</a:t>
              </a:r>
            </a:p>
          </p:txBody>
        </p:sp>
        <p:sp>
          <p:nvSpPr>
            <p:cNvPr id="85" name="Up Arrow 84"/>
            <p:cNvSpPr/>
            <p:nvPr/>
          </p:nvSpPr>
          <p:spPr bwMode="auto">
            <a:xfrm>
              <a:off x="3030121" y="3160467"/>
              <a:ext cx="193691" cy="210448"/>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a:p>
          </p:txBody>
        </p:sp>
        <p:sp>
          <p:nvSpPr>
            <p:cNvPr id="87" name="TextBox 86"/>
            <p:cNvSpPr txBox="1"/>
            <p:nvPr/>
          </p:nvSpPr>
          <p:spPr>
            <a:xfrm>
              <a:off x="3657600" y="2800351"/>
              <a:ext cx="1150970" cy="230640"/>
            </a:xfrm>
            <a:prstGeom prst="rect">
              <a:avLst/>
            </a:prstGeom>
            <a:noFill/>
          </p:spPr>
          <p:txBody>
            <a:bodyPr wrap="square" rtlCol="0">
              <a:spAutoFit/>
            </a:bodyPr>
            <a:lstStyle/>
            <a:p>
              <a:pPr algn="ctr"/>
              <a:r>
                <a:rPr lang="en-US" sz="1600" dirty="0">
                  <a:solidFill>
                    <a:srgbClr val="C00000"/>
                  </a:solidFill>
                </a:rPr>
                <a:t>feature map</a:t>
              </a:r>
            </a:p>
          </p:txBody>
        </p:sp>
        <p:sp>
          <p:nvSpPr>
            <p:cNvPr id="89" name="TextBox 88"/>
            <p:cNvSpPr txBox="1"/>
            <p:nvPr/>
          </p:nvSpPr>
          <p:spPr>
            <a:xfrm>
              <a:off x="779849" y="2584013"/>
              <a:ext cx="1793411" cy="230640"/>
            </a:xfrm>
            <a:prstGeom prst="rect">
              <a:avLst/>
            </a:prstGeom>
            <a:noFill/>
          </p:spPr>
          <p:txBody>
            <a:bodyPr wrap="square" rtlCol="0">
              <a:spAutoFit/>
            </a:bodyPr>
            <a:lstStyle/>
            <a:p>
              <a:pPr algn="ctr"/>
              <a:r>
                <a:rPr lang="en-US" sz="1600" dirty="0"/>
                <a:t>Region Proposal Network</a:t>
              </a:r>
            </a:p>
          </p:txBody>
        </p:sp>
        <p:cxnSp>
          <p:nvCxnSpPr>
            <p:cNvPr id="133" name="Straight Connector 132"/>
            <p:cNvCxnSpPr/>
            <p:nvPr/>
          </p:nvCxnSpPr>
          <p:spPr>
            <a:xfrm>
              <a:off x="3714751" y="3714750"/>
              <a:ext cx="1437083" cy="0"/>
            </a:xfrm>
            <a:prstGeom prst="line">
              <a:avLst/>
            </a:prstGeom>
            <a:ln w="76200">
              <a:solidFill>
                <a:srgbClr val="FF66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2" name="Picture 141" descr="Screen Shot 2016-04-25 at 12.06.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986" y="685800"/>
              <a:ext cx="1745615" cy="914400"/>
            </a:xfrm>
            <a:prstGeom prst="rect">
              <a:avLst/>
            </a:prstGeom>
          </p:spPr>
        </p:pic>
        <p:sp>
          <p:nvSpPr>
            <p:cNvPr id="145" name="Bent Arrow 144"/>
            <p:cNvSpPr/>
            <p:nvPr/>
          </p:nvSpPr>
          <p:spPr bwMode="auto">
            <a:xfrm>
              <a:off x="3086100" y="1981632"/>
              <a:ext cx="800100" cy="628650"/>
            </a:xfrm>
            <a:prstGeom prst="bentArrow">
              <a:avLst>
                <a:gd name="adj1" fmla="val 18940"/>
                <a:gd name="adj2" fmla="val 25000"/>
                <a:gd name="adj3" fmla="val 25000"/>
                <a:gd name="adj4" fmla="val 43750"/>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sz="2400" b="1">
                <a:latin typeface="Arial" charset="0"/>
                <a:cs typeface="Arial" charset="0"/>
              </a:endParaRPr>
            </a:p>
          </p:txBody>
        </p:sp>
        <p:sp>
          <p:nvSpPr>
            <p:cNvPr id="146" name="Rectangle 145"/>
            <p:cNvSpPr/>
            <p:nvPr/>
          </p:nvSpPr>
          <p:spPr bwMode="auto">
            <a:xfrm>
              <a:off x="6858000" y="1257300"/>
              <a:ext cx="285750" cy="1714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sz="2400" b="1">
                <a:latin typeface="Arial" charset="0"/>
                <a:cs typeface="Arial" charset="0"/>
              </a:endParaRPr>
            </a:p>
          </p:txBody>
        </p:sp>
        <p:sp>
          <p:nvSpPr>
            <p:cNvPr id="147" name="Rectangle 146"/>
            <p:cNvSpPr/>
            <p:nvPr/>
          </p:nvSpPr>
          <p:spPr>
            <a:xfrm>
              <a:off x="1143000" y="4704918"/>
              <a:ext cx="6858000" cy="398378"/>
            </a:xfrm>
            <a:prstGeom prst="rect">
              <a:avLst/>
            </a:prstGeom>
          </p:spPr>
          <p:txBody>
            <a:bodyPr wrap="square">
              <a:spAutoFit/>
            </a:bodyPr>
            <a:lstStyle/>
            <a:p>
              <a:pPr algn="ctr"/>
              <a:r>
                <a:rPr lang="en-US" sz="1600" dirty="0"/>
                <a:t>S. </a:t>
              </a:r>
              <a:r>
                <a:rPr lang="en-US" sz="1600" dirty="0" err="1"/>
                <a:t>Ren</a:t>
              </a:r>
              <a:r>
                <a:rPr lang="en-US" sz="1600" dirty="0"/>
                <a:t>, K. He, R. </a:t>
              </a:r>
              <a:r>
                <a:rPr lang="en-US" sz="1600" dirty="0" err="1"/>
                <a:t>Girshick</a:t>
              </a:r>
              <a:r>
                <a:rPr lang="en-US" sz="1600" dirty="0"/>
                <a:t>, and J. Sun, </a:t>
              </a:r>
              <a:r>
                <a:rPr lang="en-US" sz="1600" dirty="0">
                  <a:hlinkClick r:id="rId5"/>
                </a:rPr>
                <a:t>Faster R-CNN: Towards Real-Time Object Detection with Region Proposal Networks</a:t>
              </a:r>
              <a:r>
                <a:rPr lang="en-US" sz="1600" dirty="0"/>
                <a:t>, NIPS 2015</a:t>
              </a:r>
            </a:p>
          </p:txBody>
        </p:sp>
        <p:sp>
          <p:nvSpPr>
            <p:cNvPr id="148" name="TextBox 147"/>
            <p:cNvSpPr txBox="1"/>
            <p:nvPr/>
          </p:nvSpPr>
          <p:spPr>
            <a:xfrm>
              <a:off x="3878230" y="3403685"/>
              <a:ext cx="1150970" cy="230640"/>
            </a:xfrm>
            <a:prstGeom prst="rect">
              <a:avLst/>
            </a:prstGeom>
            <a:noFill/>
          </p:spPr>
          <p:txBody>
            <a:bodyPr wrap="square" rtlCol="0">
              <a:spAutoFit/>
            </a:bodyPr>
            <a:lstStyle/>
            <a:p>
              <a:pPr algn="ctr"/>
              <a:r>
                <a:rPr lang="en-US" sz="1600" dirty="0">
                  <a:solidFill>
                    <a:srgbClr val="C00000"/>
                  </a:solidFill>
                </a:rPr>
                <a:t>share features</a:t>
              </a:r>
            </a:p>
          </p:txBody>
        </p:sp>
      </p:grpSp>
    </p:spTree>
    <p:extLst>
      <p:ext uri="{BB962C8B-B14F-4D97-AF65-F5344CB8AC3E}">
        <p14:creationId xmlns:p14="http://schemas.microsoft.com/office/powerpoint/2010/main" val="210525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047"/>
            <a:ext cx="11360800" cy="763600"/>
          </a:xfrm>
        </p:spPr>
        <p:txBody>
          <a:bodyPr/>
          <a:lstStyle/>
          <a:p>
            <a:r>
              <a:rPr lang="en-US" dirty="0"/>
              <a:t>Region proposal network (RPN)</a:t>
            </a:r>
          </a:p>
        </p:txBody>
      </p:sp>
      <p:sp>
        <p:nvSpPr>
          <p:cNvPr id="3" name="Content Placeholder 2"/>
          <p:cNvSpPr>
            <a:spLocks noGrp="1"/>
          </p:cNvSpPr>
          <p:nvPr>
            <p:ph idx="1"/>
          </p:nvPr>
        </p:nvSpPr>
        <p:spPr>
          <a:xfrm>
            <a:off x="461093" y="803647"/>
            <a:ext cx="11090159" cy="5257800"/>
          </a:xfrm>
        </p:spPr>
        <p:txBody>
          <a:bodyPr/>
          <a:lstStyle/>
          <a:p>
            <a:pPr marL="457189" indent="-457189">
              <a:buFont typeface="Arial"/>
              <a:buChar char="•"/>
            </a:pPr>
            <a:r>
              <a:rPr lang="en-US" dirty="0"/>
              <a:t>Slide a small window (3x3) over the conv5 layer </a:t>
            </a:r>
          </a:p>
          <a:p>
            <a:pPr marL="857229" lvl="1" indent="-457189">
              <a:spcAft>
                <a:spcPts val="1600"/>
              </a:spcAft>
              <a:buFont typeface="Arial"/>
              <a:buChar char="•"/>
            </a:pPr>
            <a:r>
              <a:rPr lang="en-US" dirty="0"/>
              <a:t>Predict object/no object</a:t>
            </a:r>
          </a:p>
          <a:p>
            <a:pPr marL="857229" lvl="1" indent="-457189">
              <a:spcAft>
                <a:spcPts val="1600"/>
              </a:spcAft>
              <a:buFont typeface="Arial"/>
              <a:buChar char="•"/>
            </a:pPr>
            <a:r>
              <a:rPr lang="en-US" dirty="0"/>
              <a:t>Regress bounding box coordinates with reference to </a:t>
            </a:r>
            <a:r>
              <a:rPr lang="en-US" i="1" dirty="0"/>
              <a:t>anchors </a:t>
            </a:r>
            <a:br>
              <a:rPr lang="en-US" i="1" dirty="0"/>
            </a:br>
            <a:r>
              <a:rPr lang="en-US" dirty="0"/>
              <a:t>(3 scales x 3 aspect ratios)</a:t>
            </a:r>
          </a:p>
        </p:txBody>
      </p:sp>
      <p:pic>
        <p:nvPicPr>
          <p:cNvPr id="5" name="Picture 4" descr="Screen Shot 2016-04-25 at 12.20.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2739117"/>
            <a:ext cx="6705600" cy="3966483"/>
          </a:xfrm>
          <a:prstGeom prst="rect">
            <a:avLst/>
          </a:prstGeom>
        </p:spPr>
      </p:pic>
    </p:spTree>
    <p:extLst>
      <p:ext uri="{BB962C8B-B14F-4D97-AF65-F5344CB8AC3E}">
        <p14:creationId xmlns:p14="http://schemas.microsoft.com/office/powerpoint/2010/main" val="962712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3BD7-713D-2B42-8590-2BB28473D0D0}"/>
              </a:ext>
            </a:extLst>
          </p:cNvPr>
          <p:cNvSpPr>
            <a:spLocks noGrp="1"/>
          </p:cNvSpPr>
          <p:nvPr>
            <p:ph type="title"/>
          </p:nvPr>
        </p:nvSpPr>
        <p:spPr>
          <a:xfrm>
            <a:off x="36165" y="-12487"/>
            <a:ext cx="11360800" cy="763600"/>
          </a:xfrm>
        </p:spPr>
        <p:txBody>
          <a:bodyPr/>
          <a:lstStyle/>
          <a:p>
            <a:r>
              <a:rPr lang="en-US" dirty="0"/>
              <a:t>One network, four losses</a:t>
            </a:r>
          </a:p>
        </p:txBody>
      </p:sp>
      <p:grpSp>
        <p:nvGrpSpPr>
          <p:cNvPr id="91" name="Group 90">
            <a:extLst>
              <a:ext uri="{FF2B5EF4-FFF2-40B4-BE49-F238E27FC236}">
                <a16:creationId xmlns:a16="http://schemas.microsoft.com/office/drawing/2014/main" id="{C32EA57D-FD88-114D-AD64-D4D298F1C1AC}"/>
              </a:ext>
            </a:extLst>
          </p:cNvPr>
          <p:cNvGrpSpPr/>
          <p:nvPr/>
        </p:nvGrpSpPr>
        <p:grpSpPr>
          <a:xfrm>
            <a:off x="2593250" y="930994"/>
            <a:ext cx="7263561" cy="5836939"/>
            <a:chOff x="1091864" y="78549"/>
            <a:chExt cx="8324357" cy="6689383"/>
          </a:xfrm>
        </p:grpSpPr>
        <p:pic>
          <p:nvPicPr>
            <p:cNvPr id="5" name="Picture 95">
              <a:extLst>
                <a:ext uri="{FF2B5EF4-FFF2-40B4-BE49-F238E27FC236}">
                  <a16:creationId xmlns:a16="http://schemas.microsoft.com/office/drawing/2014/main" id="{3D8388CE-FEC6-1043-9E81-5E02E470D7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8491" y="5599983"/>
              <a:ext cx="3724964" cy="116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C479A29-4F5B-E345-A498-425C1A4A598D}"/>
                </a:ext>
              </a:extLst>
            </p:cNvPr>
            <p:cNvSpPr txBox="1"/>
            <p:nvPr/>
          </p:nvSpPr>
          <p:spPr bwMode="auto">
            <a:xfrm>
              <a:off x="5247446" y="6410024"/>
              <a:ext cx="1718304" cy="352726"/>
            </a:xfrm>
            <a:prstGeom prst="rect">
              <a:avLst/>
            </a:prstGeom>
            <a:noFill/>
          </p:spPr>
          <p:txBody>
            <a:bodyPr>
              <a:spAutoFit/>
            </a:bodyPr>
            <a:lstStyle/>
            <a:p>
              <a:pPr algn="ctr" eaLnBrk="1" hangingPunct="1">
                <a:defRPr/>
              </a:pPr>
              <a:r>
                <a:rPr lang="en-US" sz="1400" b="1" dirty="0">
                  <a:solidFill>
                    <a:schemeClr val="bg1"/>
                  </a:solidFill>
                </a:rPr>
                <a:t>image</a:t>
              </a:r>
            </a:p>
          </p:txBody>
        </p:sp>
        <p:sp>
          <p:nvSpPr>
            <p:cNvPr id="7" name="Cube 6">
              <a:extLst>
                <a:ext uri="{FF2B5EF4-FFF2-40B4-BE49-F238E27FC236}">
                  <a16:creationId xmlns:a16="http://schemas.microsoft.com/office/drawing/2014/main" id="{93F311E2-86A1-3541-8CA4-6F5AF2EE499C}"/>
                </a:ext>
              </a:extLst>
            </p:cNvPr>
            <p:cNvSpPr/>
            <p:nvPr/>
          </p:nvSpPr>
          <p:spPr bwMode="auto">
            <a:xfrm>
              <a:off x="5113738" y="4662748"/>
              <a:ext cx="2539060" cy="1698939"/>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dirty="0"/>
                <a:t>CNN</a:t>
              </a:r>
            </a:p>
          </p:txBody>
        </p:sp>
        <p:sp>
          <p:nvSpPr>
            <p:cNvPr id="8" name="Up Arrow 7">
              <a:extLst>
                <a:ext uri="{FF2B5EF4-FFF2-40B4-BE49-F238E27FC236}">
                  <a16:creationId xmlns:a16="http://schemas.microsoft.com/office/drawing/2014/main" id="{C6A15DF1-60C5-CF44-8CA7-AF9D96257F2A}"/>
                </a:ext>
              </a:extLst>
            </p:cNvPr>
            <p:cNvSpPr/>
            <p:nvPr/>
          </p:nvSpPr>
          <p:spPr bwMode="auto">
            <a:xfrm>
              <a:off x="6271871" y="4571043"/>
              <a:ext cx="299132" cy="32500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grpSp>
          <p:nvGrpSpPr>
            <p:cNvPr id="9" name="Group 8">
              <a:extLst>
                <a:ext uri="{FF2B5EF4-FFF2-40B4-BE49-F238E27FC236}">
                  <a16:creationId xmlns:a16="http://schemas.microsoft.com/office/drawing/2014/main" id="{A5750260-262B-0247-AA48-D8444C0C926B}"/>
                </a:ext>
              </a:extLst>
            </p:cNvPr>
            <p:cNvGrpSpPr/>
            <p:nvPr/>
          </p:nvGrpSpPr>
          <p:grpSpPr>
            <a:xfrm>
              <a:off x="5247112" y="3763949"/>
              <a:ext cx="2617856" cy="821588"/>
              <a:chOff x="4083425" y="2560680"/>
              <a:chExt cx="2539986" cy="797149"/>
            </a:xfrm>
          </p:grpSpPr>
          <p:grpSp>
            <p:nvGrpSpPr>
              <p:cNvPr id="65" name="Group 4">
                <a:extLst>
                  <a:ext uri="{FF2B5EF4-FFF2-40B4-BE49-F238E27FC236}">
                    <a16:creationId xmlns:a16="http://schemas.microsoft.com/office/drawing/2014/main" id="{3BC71968-4C90-494D-BE2A-F830A1820E8A}"/>
                  </a:ext>
                </a:extLst>
              </p:cNvPr>
              <p:cNvGrpSpPr>
                <a:grpSpLocks noChangeAspect="1"/>
              </p:cNvGrpSpPr>
              <p:nvPr/>
            </p:nvGrpSpPr>
            <p:grpSpPr bwMode="auto">
              <a:xfrm flipV="1">
                <a:off x="4083425" y="2560680"/>
                <a:ext cx="2539986" cy="797149"/>
                <a:chOff x="1907" y="1601"/>
                <a:chExt cx="1539" cy="483"/>
              </a:xfrm>
            </p:grpSpPr>
            <p:sp>
              <p:nvSpPr>
                <p:cNvPr id="78" name="AutoShape 3">
                  <a:extLst>
                    <a:ext uri="{FF2B5EF4-FFF2-40B4-BE49-F238E27FC236}">
                      <a16:creationId xmlns:a16="http://schemas.microsoft.com/office/drawing/2014/main" id="{A6B3D077-23B1-6D40-8373-6B595234C4B6}"/>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pic>
              <p:nvPicPr>
                <p:cNvPr id="79" name="Picture 5">
                  <a:extLst>
                    <a:ext uri="{FF2B5EF4-FFF2-40B4-BE49-F238E27FC236}">
                      <a16:creationId xmlns:a16="http://schemas.microsoft.com/office/drawing/2014/main" id="{0777A0E3-E0D0-E045-8478-B173FEAB8143}"/>
                    </a:ext>
                  </a:extLst>
                </p:cNvPr>
                <p:cNvPicPr>
                  <a:picLocks noChangeAspect="1" noChangeArrowheads="1"/>
                </p:cNvPicPr>
                <p:nvPr/>
              </p:nvPicPr>
              <p:blipFill>
                <a:blip r:embed="rId3"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6">
                  <a:extLst>
                    <a:ext uri="{FF2B5EF4-FFF2-40B4-BE49-F238E27FC236}">
                      <a16:creationId xmlns:a16="http://schemas.microsoft.com/office/drawing/2014/main" id="{523D418D-3A9F-1047-81B7-EF4EDC0AF6EC}"/>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1" name="Freeform 7">
                  <a:extLst>
                    <a:ext uri="{FF2B5EF4-FFF2-40B4-BE49-F238E27FC236}">
                      <a16:creationId xmlns:a16="http://schemas.microsoft.com/office/drawing/2014/main" id="{20884F7F-E4E5-3844-BDC2-9703688F1092}"/>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66" name="Group 10">
                <a:extLst>
                  <a:ext uri="{FF2B5EF4-FFF2-40B4-BE49-F238E27FC236}">
                    <a16:creationId xmlns:a16="http://schemas.microsoft.com/office/drawing/2014/main" id="{7844B8A2-ABFC-2243-8048-E5C9A0F5C71F}"/>
                  </a:ext>
                </a:extLst>
              </p:cNvPr>
              <p:cNvGrpSpPr>
                <a:grpSpLocks noChangeAspect="1"/>
              </p:cNvGrpSpPr>
              <p:nvPr/>
            </p:nvGrpSpPr>
            <p:grpSpPr bwMode="auto">
              <a:xfrm>
                <a:off x="4266622" y="2973284"/>
                <a:ext cx="985297" cy="310278"/>
                <a:chOff x="2018" y="1849"/>
                <a:chExt cx="597" cy="188"/>
              </a:xfrm>
            </p:grpSpPr>
            <p:sp>
              <p:nvSpPr>
                <p:cNvPr id="75" name="AutoShape 9">
                  <a:extLst>
                    <a:ext uri="{FF2B5EF4-FFF2-40B4-BE49-F238E27FC236}">
                      <a16:creationId xmlns:a16="http://schemas.microsoft.com/office/drawing/2014/main" id="{81962062-EC9A-F24F-9558-981F5BA81EE5}"/>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6" name="Freeform 12">
                  <a:extLst>
                    <a:ext uri="{FF2B5EF4-FFF2-40B4-BE49-F238E27FC236}">
                      <a16:creationId xmlns:a16="http://schemas.microsoft.com/office/drawing/2014/main" id="{381600BE-56F5-8C41-ABB0-E74474F146BA}"/>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7" name="Freeform 14">
                  <a:extLst>
                    <a:ext uri="{FF2B5EF4-FFF2-40B4-BE49-F238E27FC236}">
                      <a16:creationId xmlns:a16="http://schemas.microsoft.com/office/drawing/2014/main" id="{44307949-D3A9-2049-AE69-9D00A2593E78}"/>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67" name="Group 17">
                <a:extLst>
                  <a:ext uri="{FF2B5EF4-FFF2-40B4-BE49-F238E27FC236}">
                    <a16:creationId xmlns:a16="http://schemas.microsoft.com/office/drawing/2014/main" id="{94406826-F5FC-014C-9E81-72DF17ABB3A6}"/>
                  </a:ext>
                </a:extLst>
              </p:cNvPr>
              <p:cNvGrpSpPr>
                <a:grpSpLocks noChangeAspect="1"/>
              </p:cNvGrpSpPr>
              <p:nvPr/>
            </p:nvGrpSpPr>
            <p:grpSpPr bwMode="auto">
              <a:xfrm>
                <a:off x="5114934" y="2654753"/>
                <a:ext cx="547937" cy="173294"/>
                <a:chOff x="2532" y="1656"/>
                <a:chExt cx="332" cy="105"/>
              </a:xfrm>
            </p:grpSpPr>
            <p:sp>
              <p:nvSpPr>
                <p:cNvPr id="72" name="AutoShape 16">
                  <a:extLst>
                    <a:ext uri="{FF2B5EF4-FFF2-40B4-BE49-F238E27FC236}">
                      <a16:creationId xmlns:a16="http://schemas.microsoft.com/office/drawing/2014/main" id="{85544BAD-0C19-074A-BEA9-84EB986F0227}"/>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3" name="Freeform 19">
                  <a:extLst>
                    <a:ext uri="{FF2B5EF4-FFF2-40B4-BE49-F238E27FC236}">
                      <a16:creationId xmlns:a16="http://schemas.microsoft.com/office/drawing/2014/main" id="{F16AC6AA-C44C-284C-9965-C1DF761F597D}"/>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4" name="Freeform 21">
                  <a:extLst>
                    <a:ext uri="{FF2B5EF4-FFF2-40B4-BE49-F238E27FC236}">
                      <a16:creationId xmlns:a16="http://schemas.microsoft.com/office/drawing/2014/main" id="{CC573E36-3B81-2E41-9EF1-367BD6988198}"/>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68" name="Group 24">
                <a:extLst>
                  <a:ext uri="{FF2B5EF4-FFF2-40B4-BE49-F238E27FC236}">
                    <a16:creationId xmlns:a16="http://schemas.microsoft.com/office/drawing/2014/main" id="{331DF3DD-0004-2440-90DB-71A689444E1F}"/>
                  </a:ext>
                </a:extLst>
              </p:cNvPr>
              <p:cNvGrpSpPr>
                <a:grpSpLocks noChangeAspect="1"/>
              </p:cNvGrpSpPr>
              <p:nvPr/>
            </p:nvGrpSpPr>
            <p:grpSpPr bwMode="auto">
              <a:xfrm>
                <a:off x="5332789" y="2837950"/>
                <a:ext cx="892874" cy="282220"/>
                <a:chOff x="2664" y="1767"/>
                <a:chExt cx="541" cy="171"/>
              </a:xfrm>
            </p:grpSpPr>
            <p:sp>
              <p:nvSpPr>
                <p:cNvPr id="69" name="AutoShape 23">
                  <a:extLst>
                    <a:ext uri="{FF2B5EF4-FFF2-40B4-BE49-F238E27FC236}">
                      <a16:creationId xmlns:a16="http://schemas.microsoft.com/office/drawing/2014/main" id="{BE568EF1-07ED-C848-B765-B4DEE9A293AF}"/>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0" name="Freeform 26">
                  <a:extLst>
                    <a:ext uri="{FF2B5EF4-FFF2-40B4-BE49-F238E27FC236}">
                      <a16:creationId xmlns:a16="http://schemas.microsoft.com/office/drawing/2014/main" id="{F169E7F7-4600-8542-A6FF-9C8E3C4994BA}"/>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1" name="Freeform 28">
                  <a:extLst>
                    <a:ext uri="{FF2B5EF4-FFF2-40B4-BE49-F238E27FC236}">
                      <a16:creationId xmlns:a16="http://schemas.microsoft.com/office/drawing/2014/main" id="{214DFEFA-CB91-4F4A-A3EA-5D2A9DE2AB9F}"/>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sp>
          <p:nvSpPr>
            <p:cNvPr id="10" name="TextBox 9">
              <a:extLst>
                <a:ext uri="{FF2B5EF4-FFF2-40B4-BE49-F238E27FC236}">
                  <a16:creationId xmlns:a16="http://schemas.microsoft.com/office/drawing/2014/main" id="{2609898E-3A05-BA42-97A6-54B95B469D5D}"/>
                </a:ext>
              </a:extLst>
            </p:cNvPr>
            <p:cNvSpPr txBox="1"/>
            <p:nvPr/>
          </p:nvSpPr>
          <p:spPr>
            <a:xfrm>
              <a:off x="7638695" y="3938518"/>
              <a:ext cx="1777526" cy="387997"/>
            </a:xfrm>
            <a:prstGeom prst="rect">
              <a:avLst/>
            </a:prstGeom>
            <a:noFill/>
          </p:spPr>
          <p:txBody>
            <a:bodyPr wrap="square" rtlCol="0">
              <a:spAutoFit/>
            </a:bodyPr>
            <a:lstStyle/>
            <a:p>
              <a:pPr algn="ctr"/>
              <a:r>
                <a:rPr lang="en-US" sz="1600" dirty="0">
                  <a:solidFill>
                    <a:srgbClr val="C00000"/>
                  </a:solidFill>
                  <a:latin typeface="+mj-lt"/>
                </a:rPr>
                <a:t>feature map</a:t>
              </a:r>
            </a:p>
          </p:txBody>
        </p:sp>
        <p:sp>
          <p:nvSpPr>
            <p:cNvPr id="11" name="Up Arrow 10">
              <a:extLst>
                <a:ext uri="{FF2B5EF4-FFF2-40B4-BE49-F238E27FC236}">
                  <a16:creationId xmlns:a16="http://schemas.microsoft.com/office/drawing/2014/main" id="{021E6CDD-30F9-3F4E-9F2B-5A9C3DB26472}"/>
                </a:ext>
              </a:extLst>
            </p:cNvPr>
            <p:cNvSpPr/>
            <p:nvPr/>
          </p:nvSpPr>
          <p:spPr bwMode="auto">
            <a:xfrm rot="19031080">
              <a:off x="5923174" y="3470174"/>
              <a:ext cx="299132" cy="584147"/>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2" name="TextBox 11">
              <a:extLst>
                <a:ext uri="{FF2B5EF4-FFF2-40B4-BE49-F238E27FC236}">
                  <a16:creationId xmlns:a16="http://schemas.microsoft.com/office/drawing/2014/main" id="{4D7DD806-0C82-6A4C-8212-1EADCF654321}"/>
                </a:ext>
              </a:extLst>
            </p:cNvPr>
            <p:cNvSpPr txBox="1"/>
            <p:nvPr/>
          </p:nvSpPr>
          <p:spPr>
            <a:xfrm>
              <a:off x="3446927" y="3510162"/>
              <a:ext cx="2769695" cy="387997"/>
            </a:xfrm>
            <a:prstGeom prst="rect">
              <a:avLst/>
            </a:prstGeom>
            <a:noFill/>
          </p:spPr>
          <p:txBody>
            <a:bodyPr wrap="square" rtlCol="0">
              <a:spAutoFit/>
            </a:bodyPr>
            <a:lstStyle/>
            <a:p>
              <a:pPr algn="ctr"/>
              <a:r>
                <a:rPr lang="en-US" sz="1600" dirty="0">
                  <a:latin typeface="+mj-lt"/>
                </a:rPr>
                <a:t>Region Proposal Network</a:t>
              </a:r>
            </a:p>
          </p:txBody>
        </p:sp>
        <p:grpSp>
          <p:nvGrpSpPr>
            <p:cNvPr id="13" name="Group 12">
              <a:extLst>
                <a:ext uri="{FF2B5EF4-FFF2-40B4-BE49-F238E27FC236}">
                  <a16:creationId xmlns:a16="http://schemas.microsoft.com/office/drawing/2014/main" id="{5DF2C24F-063C-BA42-8992-ED8501ED9DB4}"/>
                </a:ext>
              </a:extLst>
            </p:cNvPr>
            <p:cNvGrpSpPr/>
            <p:nvPr/>
          </p:nvGrpSpPr>
          <p:grpSpPr>
            <a:xfrm>
              <a:off x="3974756" y="2618805"/>
              <a:ext cx="2617856" cy="821588"/>
              <a:chOff x="4083425" y="2560680"/>
              <a:chExt cx="2539986" cy="797149"/>
            </a:xfrm>
          </p:grpSpPr>
          <p:grpSp>
            <p:nvGrpSpPr>
              <p:cNvPr id="43" name="Group 4">
                <a:extLst>
                  <a:ext uri="{FF2B5EF4-FFF2-40B4-BE49-F238E27FC236}">
                    <a16:creationId xmlns:a16="http://schemas.microsoft.com/office/drawing/2014/main" id="{83CA0A1E-60FD-B34C-9A0E-E913BD2E383C}"/>
                  </a:ext>
                </a:extLst>
              </p:cNvPr>
              <p:cNvGrpSpPr>
                <a:grpSpLocks noChangeAspect="1"/>
              </p:cNvGrpSpPr>
              <p:nvPr/>
            </p:nvGrpSpPr>
            <p:grpSpPr bwMode="auto">
              <a:xfrm flipV="1">
                <a:off x="4083425" y="2560680"/>
                <a:ext cx="2539986" cy="797149"/>
                <a:chOff x="1907" y="1601"/>
                <a:chExt cx="1539" cy="483"/>
              </a:xfrm>
            </p:grpSpPr>
            <p:sp>
              <p:nvSpPr>
                <p:cNvPr id="62" name="AutoShape 3">
                  <a:extLst>
                    <a:ext uri="{FF2B5EF4-FFF2-40B4-BE49-F238E27FC236}">
                      <a16:creationId xmlns:a16="http://schemas.microsoft.com/office/drawing/2014/main" id="{CB23FEC7-032B-E749-98FF-19D4AA795E09}"/>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3" name="Freeform 6">
                  <a:extLst>
                    <a:ext uri="{FF2B5EF4-FFF2-40B4-BE49-F238E27FC236}">
                      <a16:creationId xmlns:a16="http://schemas.microsoft.com/office/drawing/2014/main" id="{9677BD1F-7BE9-9143-8FEB-721A5C72EA2B}"/>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4" name="Freeform 7">
                  <a:extLst>
                    <a:ext uri="{FF2B5EF4-FFF2-40B4-BE49-F238E27FC236}">
                      <a16:creationId xmlns:a16="http://schemas.microsoft.com/office/drawing/2014/main" id="{3F1EE846-DF4E-5D4E-A225-F6DC95BC4B14}"/>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44" name="Group 10">
                <a:extLst>
                  <a:ext uri="{FF2B5EF4-FFF2-40B4-BE49-F238E27FC236}">
                    <a16:creationId xmlns:a16="http://schemas.microsoft.com/office/drawing/2014/main" id="{D0D99C48-2EEE-9B4A-B229-4E9D1DC779CF}"/>
                  </a:ext>
                </a:extLst>
              </p:cNvPr>
              <p:cNvGrpSpPr>
                <a:grpSpLocks noChangeAspect="1"/>
              </p:cNvGrpSpPr>
              <p:nvPr/>
            </p:nvGrpSpPr>
            <p:grpSpPr bwMode="auto">
              <a:xfrm>
                <a:off x="4268272" y="2973284"/>
                <a:ext cx="981996" cy="310278"/>
                <a:chOff x="2019" y="1849"/>
                <a:chExt cx="595" cy="188"/>
              </a:xfrm>
            </p:grpSpPr>
            <p:sp>
              <p:nvSpPr>
                <p:cNvPr id="57" name="AutoShape 9">
                  <a:extLst>
                    <a:ext uri="{FF2B5EF4-FFF2-40B4-BE49-F238E27FC236}">
                      <a16:creationId xmlns:a16="http://schemas.microsoft.com/office/drawing/2014/main" id="{26A6DB45-4609-D247-A0DC-F8B78CA72D71}"/>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8" name="Freeform 11">
                  <a:extLst>
                    <a:ext uri="{FF2B5EF4-FFF2-40B4-BE49-F238E27FC236}">
                      <a16:creationId xmlns:a16="http://schemas.microsoft.com/office/drawing/2014/main" id="{AA01714A-28BC-8A42-A7D1-4D2E0D463A8B}"/>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9" name="Freeform 12">
                  <a:extLst>
                    <a:ext uri="{FF2B5EF4-FFF2-40B4-BE49-F238E27FC236}">
                      <a16:creationId xmlns:a16="http://schemas.microsoft.com/office/drawing/2014/main" id="{D9DAACF4-EF75-4F46-8888-52F3FB2A0659}"/>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0" name="Freeform 13">
                  <a:extLst>
                    <a:ext uri="{FF2B5EF4-FFF2-40B4-BE49-F238E27FC236}">
                      <a16:creationId xmlns:a16="http://schemas.microsoft.com/office/drawing/2014/main" id="{2E77938A-DE5E-0C45-94E2-980C9779107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1" name="Freeform 14">
                  <a:extLst>
                    <a:ext uri="{FF2B5EF4-FFF2-40B4-BE49-F238E27FC236}">
                      <a16:creationId xmlns:a16="http://schemas.microsoft.com/office/drawing/2014/main" id="{AE88CFED-A0F5-DE44-8FB0-80BD96E5745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45" name="Group 17">
                <a:extLst>
                  <a:ext uri="{FF2B5EF4-FFF2-40B4-BE49-F238E27FC236}">
                    <a16:creationId xmlns:a16="http://schemas.microsoft.com/office/drawing/2014/main" id="{4FD4C0D0-FE64-6048-A04D-DFF810325933}"/>
                  </a:ext>
                </a:extLst>
              </p:cNvPr>
              <p:cNvGrpSpPr>
                <a:grpSpLocks noChangeAspect="1"/>
              </p:cNvGrpSpPr>
              <p:nvPr/>
            </p:nvGrpSpPr>
            <p:grpSpPr bwMode="auto">
              <a:xfrm>
                <a:off x="5114934" y="2654753"/>
                <a:ext cx="547937" cy="173294"/>
                <a:chOff x="2532" y="1656"/>
                <a:chExt cx="332" cy="105"/>
              </a:xfrm>
            </p:grpSpPr>
            <p:sp>
              <p:nvSpPr>
                <p:cNvPr id="52" name="AutoShape 16">
                  <a:extLst>
                    <a:ext uri="{FF2B5EF4-FFF2-40B4-BE49-F238E27FC236}">
                      <a16:creationId xmlns:a16="http://schemas.microsoft.com/office/drawing/2014/main" id="{C5D0CA04-B933-4445-8DEC-2B8F1DC85B56}"/>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3" name="Freeform 18">
                  <a:extLst>
                    <a:ext uri="{FF2B5EF4-FFF2-40B4-BE49-F238E27FC236}">
                      <a16:creationId xmlns:a16="http://schemas.microsoft.com/office/drawing/2014/main" id="{677AF703-637D-4B49-8E03-447311811ED4}"/>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4" name="Freeform 19">
                  <a:extLst>
                    <a:ext uri="{FF2B5EF4-FFF2-40B4-BE49-F238E27FC236}">
                      <a16:creationId xmlns:a16="http://schemas.microsoft.com/office/drawing/2014/main" id="{BC841C5F-8E3D-0B41-9518-96F777959F4D}"/>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5" name="Freeform 20">
                  <a:extLst>
                    <a:ext uri="{FF2B5EF4-FFF2-40B4-BE49-F238E27FC236}">
                      <a16:creationId xmlns:a16="http://schemas.microsoft.com/office/drawing/2014/main" id="{AC78CFC1-64EA-9C4C-95ED-B01C9FECDCBA}"/>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6" name="Freeform 21">
                  <a:extLst>
                    <a:ext uri="{FF2B5EF4-FFF2-40B4-BE49-F238E27FC236}">
                      <a16:creationId xmlns:a16="http://schemas.microsoft.com/office/drawing/2014/main" id="{B417A69F-F089-2847-9E9F-AA3E1A1973F4}"/>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46" name="Group 24">
                <a:extLst>
                  <a:ext uri="{FF2B5EF4-FFF2-40B4-BE49-F238E27FC236}">
                    <a16:creationId xmlns:a16="http://schemas.microsoft.com/office/drawing/2014/main" id="{CE0D5328-CC28-8342-BAAD-EEE246173467}"/>
                  </a:ext>
                </a:extLst>
              </p:cNvPr>
              <p:cNvGrpSpPr>
                <a:grpSpLocks noChangeAspect="1"/>
              </p:cNvGrpSpPr>
              <p:nvPr/>
            </p:nvGrpSpPr>
            <p:grpSpPr bwMode="auto">
              <a:xfrm>
                <a:off x="5334439" y="2837950"/>
                <a:ext cx="889573" cy="282220"/>
                <a:chOff x="2665" y="1767"/>
                <a:chExt cx="539" cy="171"/>
              </a:xfrm>
            </p:grpSpPr>
            <p:sp>
              <p:nvSpPr>
                <p:cNvPr id="47" name="AutoShape 23">
                  <a:extLst>
                    <a:ext uri="{FF2B5EF4-FFF2-40B4-BE49-F238E27FC236}">
                      <a16:creationId xmlns:a16="http://schemas.microsoft.com/office/drawing/2014/main" id="{08CDE2F7-E810-484E-BD8F-FF2D3422C743}"/>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8" name="Freeform 25">
                  <a:extLst>
                    <a:ext uri="{FF2B5EF4-FFF2-40B4-BE49-F238E27FC236}">
                      <a16:creationId xmlns:a16="http://schemas.microsoft.com/office/drawing/2014/main" id="{BE651E07-1CC8-2B42-89B2-6456B4A76C1C}"/>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9" name="Freeform 26">
                  <a:extLst>
                    <a:ext uri="{FF2B5EF4-FFF2-40B4-BE49-F238E27FC236}">
                      <a16:creationId xmlns:a16="http://schemas.microsoft.com/office/drawing/2014/main" id="{49256F46-5E95-A848-B266-BF4AD5BA906B}"/>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0" name="Freeform 27">
                  <a:extLst>
                    <a:ext uri="{FF2B5EF4-FFF2-40B4-BE49-F238E27FC236}">
                      <a16:creationId xmlns:a16="http://schemas.microsoft.com/office/drawing/2014/main" id="{FCF321A7-E871-D24C-9A01-11F10B539A28}"/>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51" name="Freeform 28">
                  <a:extLst>
                    <a:ext uri="{FF2B5EF4-FFF2-40B4-BE49-F238E27FC236}">
                      <a16:creationId xmlns:a16="http://schemas.microsoft.com/office/drawing/2014/main" id="{98FD0206-4E26-B94F-AB53-D64898F52597}"/>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sp>
          <p:nvSpPr>
            <p:cNvPr id="14" name="TextBox 13">
              <a:extLst>
                <a:ext uri="{FF2B5EF4-FFF2-40B4-BE49-F238E27FC236}">
                  <a16:creationId xmlns:a16="http://schemas.microsoft.com/office/drawing/2014/main" id="{66AF07C1-DA9D-D64B-B518-EDAC6F527B12}"/>
                </a:ext>
              </a:extLst>
            </p:cNvPr>
            <p:cNvSpPr txBox="1"/>
            <p:nvPr/>
          </p:nvSpPr>
          <p:spPr>
            <a:xfrm>
              <a:off x="2841914" y="2689151"/>
              <a:ext cx="1777526" cy="387997"/>
            </a:xfrm>
            <a:prstGeom prst="rect">
              <a:avLst/>
            </a:prstGeom>
            <a:noFill/>
          </p:spPr>
          <p:txBody>
            <a:bodyPr wrap="square" rtlCol="0">
              <a:spAutoFit/>
            </a:bodyPr>
            <a:lstStyle/>
            <a:p>
              <a:pPr algn="ctr"/>
              <a:r>
                <a:rPr lang="en-US" sz="1600" dirty="0">
                  <a:latin typeface="+mj-lt"/>
                </a:rPr>
                <a:t>proposals</a:t>
              </a:r>
            </a:p>
          </p:txBody>
        </p:sp>
        <p:grpSp>
          <p:nvGrpSpPr>
            <p:cNvPr id="15" name="Group 14">
              <a:extLst>
                <a:ext uri="{FF2B5EF4-FFF2-40B4-BE49-F238E27FC236}">
                  <a16:creationId xmlns:a16="http://schemas.microsoft.com/office/drawing/2014/main" id="{95FEC58A-14EF-224A-B243-5BA286CA1C3C}"/>
                </a:ext>
              </a:extLst>
            </p:cNvPr>
            <p:cNvGrpSpPr/>
            <p:nvPr/>
          </p:nvGrpSpPr>
          <p:grpSpPr>
            <a:xfrm>
              <a:off x="5262423" y="1357210"/>
              <a:ext cx="2617856" cy="821588"/>
              <a:chOff x="4083425" y="2560680"/>
              <a:chExt cx="2539986" cy="797149"/>
            </a:xfrm>
          </p:grpSpPr>
          <p:grpSp>
            <p:nvGrpSpPr>
              <p:cNvPr id="20" name="Group 4">
                <a:extLst>
                  <a:ext uri="{FF2B5EF4-FFF2-40B4-BE49-F238E27FC236}">
                    <a16:creationId xmlns:a16="http://schemas.microsoft.com/office/drawing/2014/main" id="{ED6524F5-B60D-C348-A743-99C63703DAD8}"/>
                  </a:ext>
                </a:extLst>
              </p:cNvPr>
              <p:cNvGrpSpPr>
                <a:grpSpLocks noChangeAspect="1"/>
              </p:cNvGrpSpPr>
              <p:nvPr/>
            </p:nvGrpSpPr>
            <p:grpSpPr bwMode="auto">
              <a:xfrm flipV="1">
                <a:off x="4083425" y="2560680"/>
                <a:ext cx="2539986" cy="797149"/>
                <a:chOff x="1907" y="1601"/>
                <a:chExt cx="1539" cy="483"/>
              </a:xfrm>
            </p:grpSpPr>
            <p:sp>
              <p:nvSpPr>
                <p:cNvPr id="39" name="AutoShape 3">
                  <a:extLst>
                    <a:ext uri="{FF2B5EF4-FFF2-40B4-BE49-F238E27FC236}">
                      <a16:creationId xmlns:a16="http://schemas.microsoft.com/office/drawing/2014/main" id="{4D4E5A6C-1E50-844F-946B-0DC05324CD54}"/>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pic>
              <p:nvPicPr>
                <p:cNvPr id="40" name="Picture 5">
                  <a:extLst>
                    <a:ext uri="{FF2B5EF4-FFF2-40B4-BE49-F238E27FC236}">
                      <a16:creationId xmlns:a16="http://schemas.microsoft.com/office/drawing/2014/main" id="{EB7B1FEE-E81C-0548-957E-BC465651EB23}"/>
                    </a:ext>
                  </a:extLst>
                </p:cNvPr>
                <p:cNvPicPr>
                  <a:picLocks noChangeAspect="1" noChangeArrowheads="1"/>
                </p:cNvPicPr>
                <p:nvPr/>
              </p:nvPicPr>
              <p:blipFill>
                <a:blip r:embed="rId3"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6">
                  <a:extLst>
                    <a:ext uri="{FF2B5EF4-FFF2-40B4-BE49-F238E27FC236}">
                      <a16:creationId xmlns:a16="http://schemas.microsoft.com/office/drawing/2014/main" id="{82FE5A74-F02E-514F-BDB4-D8E898EEEF09}"/>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2" name="Freeform 7">
                  <a:extLst>
                    <a:ext uri="{FF2B5EF4-FFF2-40B4-BE49-F238E27FC236}">
                      <a16:creationId xmlns:a16="http://schemas.microsoft.com/office/drawing/2014/main" id="{FDF87F44-11EA-D045-93E2-7DBB00B82541}"/>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21" name="Group 10">
                <a:extLst>
                  <a:ext uri="{FF2B5EF4-FFF2-40B4-BE49-F238E27FC236}">
                    <a16:creationId xmlns:a16="http://schemas.microsoft.com/office/drawing/2014/main" id="{6CEDE937-4AE7-C844-A55F-2CB0F39282F2}"/>
                  </a:ext>
                </a:extLst>
              </p:cNvPr>
              <p:cNvGrpSpPr>
                <a:grpSpLocks noChangeAspect="1"/>
              </p:cNvGrpSpPr>
              <p:nvPr/>
            </p:nvGrpSpPr>
            <p:grpSpPr bwMode="auto">
              <a:xfrm>
                <a:off x="4268272" y="2973284"/>
                <a:ext cx="981996" cy="310278"/>
                <a:chOff x="2019" y="1849"/>
                <a:chExt cx="595" cy="188"/>
              </a:xfrm>
            </p:grpSpPr>
            <p:sp>
              <p:nvSpPr>
                <p:cNvPr id="34" name="AutoShape 9">
                  <a:extLst>
                    <a:ext uri="{FF2B5EF4-FFF2-40B4-BE49-F238E27FC236}">
                      <a16:creationId xmlns:a16="http://schemas.microsoft.com/office/drawing/2014/main" id="{9E43B66E-2231-F44E-A9D8-BE206CB63604}"/>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5" name="Freeform 11">
                  <a:extLst>
                    <a:ext uri="{FF2B5EF4-FFF2-40B4-BE49-F238E27FC236}">
                      <a16:creationId xmlns:a16="http://schemas.microsoft.com/office/drawing/2014/main" id="{5BFACD8F-0203-9D49-B5AD-C2A16A018C1C}"/>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6" name="Freeform 12">
                  <a:extLst>
                    <a:ext uri="{FF2B5EF4-FFF2-40B4-BE49-F238E27FC236}">
                      <a16:creationId xmlns:a16="http://schemas.microsoft.com/office/drawing/2014/main" id="{A2227336-8394-964D-A8C8-E8CEBC1722F3}"/>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7" name="Freeform 13">
                  <a:extLst>
                    <a:ext uri="{FF2B5EF4-FFF2-40B4-BE49-F238E27FC236}">
                      <a16:creationId xmlns:a16="http://schemas.microsoft.com/office/drawing/2014/main" id="{A62023EB-02CF-C345-A6F7-B88080901270}"/>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8" name="Freeform 14">
                  <a:extLst>
                    <a:ext uri="{FF2B5EF4-FFF2-40B4-BE49-F238E27FC236}">
                      <a16:creationId xmlns:a16="http://schemas.microsoft.com/office/drawing/2014/main" id="{DF5656F5-C02B-6F45-9861-C282CEF766B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22" name="Group 17">
                <a:extLst>
                  <a:ext uri="{FF2B5EF4-FFF2-40B4-BE49-F238E27FC236}">
                    <a16:creationId xmlns:a16="http://schemas.microsoft.com/office/drawing/2014/main" id="{4336C943-10F6-E648-97DE-330211DBEB9B}"/>
                  </a:ext>
                </a:extLst>
              </p:cNvPr>
              <p:cNvGrpSpPr>
                <a:grpSpLocks noChangeAspect="1"/>
              </p:cNvGrpSpPr>
              <p:nvPr/>
            </p:nvGrpSpPr>
            <p:grpSpPr bwMode="auto">
              <a:xfrm>
                <a:off x="5114934" y="2654753"/>
                <a:ext cx="547937" cy="173294"/>
                <a:chOff x="2532" y="1656"/>
                <a:chExt cx="332" cy="105"/>
              </a:xfrm>
            </p:grpSpPr>
            <p:sp>
              <p:nvSpPr>
                <p:cNvPr id="29" name="AutoShape 16">
                  <a:extLst>
                    <a:ext uri="{FF2B5EF4-FFF2-40B4-BE49-F238E27FC236}">
                      <a16:creationId xmlns:a16="http://schemas.microsoft.com/office/drawing/2014/main" id="{905A636E-4F79-264D-9BAC-0E630B3CB1D3}"/>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0" name="Freeform 18">
                  <a:extLst>
                    <a:ext uri="{FF2B5EF4-FFF2-40B4-BE49-F238E27FC236}">
                      <a16:creationId xmlns:a16="http://schemas.microsoft.com/office/drawing/2014/main" id="{0F4C8300-89A3-6347-8FBD-0DF594B5139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1" name="Freeform 19">
                  <a:extLst>
                    <a:ext uri="{FF2B5EF4-FFF2-40B4-BE49-F238E27FC236}">
                      <a16:creationId xmlns:a16="http://schemas.microsoft.com/office/drawing/2014/main" id="{6159FAB6-0623-6648-AC96-A7F20F137DB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2" name="Freeform 20">
                  <a:extLst>
                    <a:ext uri="{FF2B5EF4-FFF2-40B4-BE49-F238E27FC236}">
                      <a16:creationId xmlns:a16="http://schemas.microsoft.com/office/drawing/2014/main" id="{E6C3DA84-FB33-5947-AD85-8B199B1B98C9}"/>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33" name="Freeform 21">
                  <a:extLst>
                    <a:ext uri="{FF2B5EF4-FFF2-40B4-BE49-F238E27FC236}">
                      <a16:creationId xmlns:a16="http://schemas.microsoft.com/office/drawing/2014/main" id="{76033CAC-40B9-B14D-A7F4-2840F5CE0E5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23" name="Group 22">
                <a:extLst>
                  <a:ext uri="{FF2B5EF4-FFF2-40B4-BE49-F238E27FC236}">
                    <a16:creationId xmlns:a16="http://schemas.microsoft.com/office/drawing/2014/main" id="{488692EB-813F-5C42-95ED-5C9C773F7256}"/>
                  </a:ext>
                </a:extLst>
              </p:cNvPr>
              <p:cNvGrpSpPr>
                <a:grpSpLocks noChangeAspect="1"/>
              </p:cNvGrpSpPr>
              <p:nvPr/>
            </p:nvGrpSpPr>
            <p:grpSpPr bwMode="auto">
              <a:xfrm>
                <a:off x="5334439" y="2837950"/>
                <a:ext cx="889573" cy="282220"/>
                <a:chOff x="2665" y="1767"/>
                <a:chExt cx="539" cy="171"/>
              </a:xfrm>
            </p:grpSpPr>
            <p:sp>
              <p:nvSpPr>
                <p:cNvPr id="24" name="AutoShape 23">
                  <a:extLst>
                    <a:ext uri="{FF2B5EF4-FFF2-40B4-BE49-F238E27FC236}">
                      <a16:creationId xmlns:a16="http://schemas.microsoft.com/office/drawing/2014/main" id="{4EE7DDE3-6CE6-D244-8550-634BCC05A7AF}"/>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 name="Freeform 24">
                  <a:extLst>
                    <a:ext uri="{FF2B5EF4-FFF2-40B4-BE49-F238E27FC236}">
                      <a16:creationId xmlns:a16="http://schemas.microsoft.com/office/drawing/2014/main" id="{6FADD52E-3208-A14C-BF65-F372582A776F}"/>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 name="Freeform 25">
                  <a:extLst>
                    <a:ext uri="{FF2B5EF4-FFF2-40B4-BE49-F238E27FC236}">
                      <a16:creationId xmlns:a16="http://schemas.microsoft.com/office/drawing/2014/main" id="{3E9984D4-8938-C94B-8066-24F188E14F7A}"/>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7" name="Freeform 26">
                  <a:extLst>
                    <a:ext uri="{FF2B5EF4-FFF2-40B4-BE49-F238E27FC236}">
                      <a16:creationId xmlns:a16="http://schemas.microsoft.com/office/drawing/2014/main" id="{75EBB2C6-3FA1-6A4B-B426-5DDD8FA301B7}"/>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8" name="Freeform 27">
                  <a:extLst>
                    <a:ext uri="{FF2B5EF4-FFF2-40B4-BE49-F238E27FC236}">
                      <a16:creationId xmlns:a16="http://schemas.microsoft.com/office/drawing/2014/main" id="{3E6DB2E0-DD33-8B44-87F4-AFC338B45968}"/>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sp>
          <p:nvSpPr>
            <p:cNvPr id="16" name="Up Arrow 15">
              <a:extLst>
                <a:ext uri="{FF2B5EF4-FFF2-40B4-BE49-F238E27FC236}">
                  <a16:creationId xmlns:a16="http://schemas.microsoft.com/office/drawing/2014/main" id="{4EA9D792-C82D-6E4A-8050-87ED7A9372C2}"/>
                </a:ext>
              </a:extLst>
            </p:cNvPr>
            <p:cNvSpPr/>
            <p:nvPr/>
          </p:nvSpPr>
          <p:spPr bwMode="auto">
            <a:xfrm>
              <a:off x="6765411" y="2368128"/>
              <a:ext cx="299132" cy="1653468"/>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7" name="Up Arrow 16">
              <a:extLst>
                <a:ext uri="{FF2B5EF4-FFF2-40B4-BE49-F238E27FC236}">
                  <a16:creationId xmlns:a16="http://schemas.microsoft.com/office/drawing/2014/main" id="{BB1D9F12-839A-3242-9212-179817FE7EF8}"/>
                </a:ext>
              </a:extLst>
            </p:cNvPr>
            <p:cNvSpPr/>
            <p:nvPr/>
          </p:nvSpPr>
          <p:spPr bwMode="auto">
            <a:xfrm rot="2568920" flipH="1">
              <a:off x="5923174" y="2264676"/>
              <a:ext cx="299132" cy="584147"/>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8" name="Up Arrow 17">
              <a:extLst>
                <a:ext uri="{FF2B5EF4-FFF2-40B4-BE49-F238E27FC236}">
                  <a16:creationId xmlns:a16="http://schemas.microsoft.com/office/drawing/2014/main" id="{FDA77708-41B2-CA4A-81E9-E1F2E908D766}"/>
                </a:ext>
              </a:extLst>
            </p:cNvPr>
            <p:cNvSpPr/>
            <p:nvPr/>
          </p:nvSpPr>
          <p:spPr bwMode="auto">
            <a:xfrm>
              <a:off x="6271871" y="1130431"/>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9" name="TextBox 18">
              <a:extLst>
                <a:ext uri="{FF2B5EF4-FFF2-40B4-BE49-F238E27FC236}">
                  <a16:creationId xmlns:a16="http://schemas.microsoft.com/office/drawing/2014/main" id="{1F7FEEF0-D095-CD41-A1F3-78B3F054BCD6}"/>
                </a:ext>
              </a:extLst>
            </p:cNvPr>
            <p:cNvSpPr txBox="1"/>
            <p:nvPr/>
          </p:nvSpPr>
          <p:spPr>
            <a:xfrm>
              <a:off x="7146140" y="1764452"/>
              <a:ext cx="1889810" cy="387997"/>
            </a:xfrm>
            <a:prstGeom prst="rect">
              <a:avLst/>
            </a:prstGeom>
            <a:noFill/>
          </p:spPr>
          <p:txBody>
            <a:bodyPr wrap="square" rtlCol="0">
              <a:spAutoFit/>
            </a:bodyPr>
            <a:lstStyle/>
            <a:p>
              <a:pPr algn="ctr"/>
              <a:r>
                <a:rPr lang="en-US" sz="1600" dirty="0" err="1">
                  <a:latin typeface="+mj-lt"/>
                </a:rPr>
                <a:t>RoI</a:t>
              </a:r>
              <a:r>
                <a:rPr lang="en-US" sz="1600" dirty="0">
                  <a:latin typeface="+mj-lt"/>
                </a:rPr>
                <a:t> pooling</a:t>
              </a:r>
            </a:p>
          </p:txBody>
        </p:sp>
        <p:sp>
          <p:nvSpPr>
            <p:cNvPr id="82" name="TextBox 81">
              <a:extLst>
                <a:ext uri="{FF2B5EF4-FFF2-40B4-BE49-F238E27FC236}">
                  <a16:creationId xmlns:a16="http://schemas.microsoft.com/office/drawing/2014/main" id="{CD054C8B-6531-B44A-8E88-2444AE958B99}"/>
                </a:ext>
              </a:extLst>
            </p:cNvPr>
            <p:cNvSpPr txBox="1"/>
            <p:nvPr/>
          </p:nvSpPr>
          <p:spPr>
            <a:xfrm>
              <a:off x="3796241" y="78549"/>
              <a:ext cx="1889810" cy="670177"/>
            </a:xfrm>
            <a:prstGeom prst="rect">
              <a:avLst/>
            </a:prstGeom>
            <a:noFill/>
            <a:ln>
              <a:solidFill>
                <a:schemeClr val="accent2"/>
              </a:solidFill>
            </a:ln>
          </p:spPr>
          <p:txBody>
            <a:bodyPr wrap="square" rtlCol="0">
              <a:spAutoFit/>
            </a:bodyPr>
            <a:lstStyle/>
            <a:p>
              <a:pPr algn="ctr"/>
              <a:r>
                <a:rPr lang="en-US" sz="1600" dirty="0">
                  <a:solidFill>
                    <a:schemeClr val="accent2"/>
                  </a:solidFill>
                </a:rPr>
                <a:t>Classification  loss</a:t>
              </a:r>
            </a:p>
          </p:txBody>
        </p:sp>
        <p:sp>
          <p:nvSpPr>
            <p:cNvPr id="83" name="TextBox 82">
              <a:extLst>
                <a:ext uri="{FF2B5EF4-FFF2-40B4-BE49-F238E27FC236}">
                  <a16:creationId xmlns:a16="http://schemas.microsoft.com/office/drawing/2014/main" id="{09CFA2E2-DCA1-2C44-AB1F-44D3C5881DB8}"/>
                </a:ext>
              </a:extLst>
            </p:cNvPr>
            <p:cNvSpPr txBox="1"/>
            <p:nvPr/>
          </p:nvSpPr>
          <p:spPr>
            <a:xfrm>
              <a:off x="7106456" y="81921"/>
              <a:ext cx="1889810" cy="670177"/>
            </a:xfrm>
            <a:prstGeom prst="rect">
              <a:avLst/>
            </a:prstGeom>
            <a:noFill/>
            <a:ln>
              <a:solidFill>
                <a:schemeClr val="accent2"/>
              </a:solidFill>
            </a:ln>
          </p:spPr>
          <p:txBody>
            <a:bodyPr wrap="square" rtlCol="0">
              <a:spAutoFit/>
            </a:bodyPr>
            <a:lstStyle/>
            <a:p>
              <a:pPr algn="ctr"/>
              <a:r>
                <a:rPr lang="en-US" sz="1600" dirty="0">
                  <a:solidFill>
                    <a:schemeClr val="accent2"/>
                  </a:solidFill>
                </a:rPr>
                <a:t>Bounding-box regression loss</a:t>
              </a:r>
            </a:p>
          </p:txBody>
        </p:sp>
        <p:sp>
          <p:nvSpPr>
            <p:cNvPr id="84" name="Up Arrow 83">
              <a:extLst>
                <a:ext uri="{FF2B5EF4-FFF2-40B4-BE49-F238E27FC236}">
                  <a16:creationId xmlns:a16="http://schemas.microsoft.com/office/drawing/2014/main" id="{B6165A12-7E81-234A-A823-9FE945799251}"/>
                </a:ext>
              </a:extLst>
            </p:cNvPr>
            <p:cNvSpPr/>
            <p:nvPr/>
          </p:nvSpPr>
          <p:spPr bwMode="auto">
            <a:xfrm rot="18900000">
              <a:off x="5854876" y="564225"/>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85" name="Up Arrow 84">
              <a:extLst>
                <a:ext uri="{FF2B5EF4-FFF2-40B4-BE49-F238E27FC236}">
                  <a16:creationId xmlns:a16="http://schemas.microsoft.com/office/drawing/2014/main" id="{50D1DBFA-13A7-EF41-8C23-E6EC4E52171B}"/>
                </a:ext>
              </a:extLst>
            </p:cNvPr>
            <p:cNvSpPr/>
            <p:nvPr/>
          </p:nvSpPr>
          <p:spPr bwMode="auto">
            <a:xfrm rot="2700000">
              <a:off x="6640832" y="564226"/>
              <a:ext cx="299132" cy="512548"/>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86" name="TextBox 85">
              <a:extLst>
                <a:ext uri="{FF2B5EF4-FFF2-40B4-BE49-F238E27FC236}">
                  <a16:creationId xmlns:a16="http://schemas.microsoft.com/office/drawing/2014/main" id="{FC27A0F8-3B32-C440-9E4D-B89009DCD6AA}"/>
                </a:ext>
              </a:extLst>
            </p:cNvPr>
            <p:cNvSpPr txBox="1"/>
            <p:nvPr/>
          </p:nvSpPr>
          <p:spPr>
            <a:xfrm>
              <a:off x="6231297" y="806804"/>
              <a:ext cx="373301" cy="387997"/>
            </a:xfrm>
            <a:prstGeom prst="rect">
              <a:avLst/>
            </a:prstGeom>
            <a:noFill/>
          </p:spPr>
          <p:txBody>
            <a:bodyPr wrap="none" rtlCol="0">
              <a:spAutoFit/>
            </a:bodyPr>
            <a:lstStyle/>
            <a:p>
              <a:r>
                <a:rPr lang="en-US" sz="1600" dirty="0"/>
                <a:t>…</a:t>
              </a:r>
            </a:p>
          </p:txBody>
        </p:sp>
        <p:sp>
          <p:nvSpPr>
            <p:cNvPr id="87" name="TextBox 86">
              <a:extLst>
                <a:ext uri="{FF2B5EF4-FFF2-40B4-BE49-F238E27FC236}">
                  <a16:creationId xmlns:a16="http://schemas.microsoft.com/office/drawing/2014/main" id="{330509D3-BB8F-DA4E-B82B-AEDFAD57FEBB}"/>
                </a:ext>
              </a:extLst>
            </p:cNvPr>
            <p:cNvSpPr txBox="1"/>
            <p:nvPr/>
          </p:nvSpPr>
          <p:spPr>
            <a:xfrm>
              <a:off x="1091864" y="1369459"/>
              <a:ext cx="1889810" cy="670177"/>
            </a:xfrm>
            <a:prstGeom prst="rect">
              <a:avLst/>
            </a:prstGeom>
            <a:noFill/>
            <a:ln>
              <a:solidFill>
                <a:schemeClr val="accent2"/>
              </a:solidFill>
            </a:ln>
          </p:spPr>
          <p:txBody>
            <a:bodyPr wrap="square" rtlCol="0">
              <a:spAutoFit/>
            </a:bodyPr>
            <a:lstStyle/>
            <a:p>
              <a:pPr algn="ctr"/>
              <a:r>
                <a:rPr lang="en-US" sz="1600" dirty="0">
                  <a:solidFill>
                    <a:schemeClr val="accent2"/>
                  </a:solidFill>
                </a:rPr>
                <a:t>Classification  loss</a:t>
              </a:r>
            </a:p>
          </p:txBody>
        </p:sp>
        <p:sp>
          <p:nvSpPr>
            <p:cNvPr id="88" name="TextBox 87">
              <a:extLst>
                <a:ext uri="{FF2B5EF4-FFF2-40B4-BE49-F238E27FC236}">
                  <a16:creationId xmlns:a16="http://schemas.microsoft.com/office/drawing/2014/main" id="{7A033195-09E6-F841-9F29-89A60F0DAB5E}"/>
                </a:ext>
              </a:extLst>
            </p:cNvPr>
            <p:cNvSpPr txBox="1"/>
            <p:nvPr/>
          </p:nvSpPr>
          <p:spPr>
            <a:xfrm>
              <a:off x="3216361" y="1369459"/>
              <a:ext cx="1889810" cy="670177"/>
            </a:xfrm>
            <a:prstGeom prst="rect">
              <a:avLst/>
            </a:prstGeom>
            <a:noFill/>
            <a:ln>
              <a:solidFill>
                <a:schemeClr val="accent2"/>
              </a:solidFill>
            </a:ln>
          </p:spPr>
          <p:txBody>
            <a:bodyPr wrap="square" rtlCol="0">
              <a:spAutoFit/>
            </a:bodyPr>
            <a:lstStyle/>
            <a:p>
              <a:pPr algn="ctr"/>
              <a:r>
                <a:rPr lang="en-US" sz="1600" dirty="0">
                  <a:solidFill>
                    <a:schemeClr val="accent2"/>
                  </a:solidFill>
                </a:rPr>
                <a:t>Bounding-box regression loss</a:t>
              </a:r>
            </a:p>
          </p:txBody>
        </p:sp>
        <p:sp>
          <p:nvSpPr>
            <p:cNvPr id="89" name="Up Arrow 88">
              <a:extLst>
                <a:ext uri="{FF2B5EF4-FFF2-40B4-BE49-F238E27FC236}">
                  <a16:creationId xmlns:a16="http://schemas.microsoft.com/office/drawing/2014/main" id="{9917B107-20F9-194F-B5DA-BE114F47CD24}"/>
                </a:ext>
              </a:extLst>
            </p:cNvPr>
            <p:cNvSpPr/>
            <p:nvPr/>
          </p:nvSpPr>
          <p:spPr bwMode="auto">
            <a:xfrm rot="18900000">
              <a:off x="2994886" y="2146213"/>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90" name="Up Arrow 89">
              <a:extLst>
                <a:ext uri="{FF2B5EF4-FFF2-40B4-BE49-F238E27FC236}">
                  <a16:creationId xmlns:a16="http://schemas.microsoft.com/office/drawing/2014/main" id="{F9EFA8BC-9000-4A40-89FE-8A199462533A}"/>
                </a:ext>
              </a:extLst>
            </p:cNvPr>
            <p:cNvSpPr/>
            <p:nvPr/>
          </p:nvSpPr>
          <p:spPr bwMode="auto">
            <a:xfrm>
              <a:off x="3926566" y="2099386"/>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grpSp>
      <p:sp>
        <p:nvSpPr>
          <p:cNvPr id="92" name="TextBox 91">
            <a:extLst>
              <a:ext uri="{FF2B5EF4-FFF2-40B4-BE49-F238E27FC236}">
                <a16:creationId xmlns:a16="http://schemas.microsoft.com/office/drawing/2014/main" id="{1B3FE7A7-190F-D24A-A47D-4F86FBFFD99D}"/>
              </a:ext>
            </a:extLst>
          </p:cNvPr>
          <p:cNvSpPr txBox="1"/>
          <p:nvPr/>
        </p:nvSpPr>
        <p:spPr>
          <a:xfrm>
            <a:off x="1511301" y="6550224"/>
            <a:ext cx="1996059" cy="307777"/>
          </a:xfrm>
          <a:prstGeom prst="rect">
            <a:avLst/>
          </a:prstGeom>
          <a:noFill/>
        </p:spPr>
        <p:txBody>
          <a:bodyPr wrap="none" rtlCol="0">
            <a:spAutoFit/>
          </a:bodyPr>
          <a:lstStyle/>
          <a:p>
            <a:r>
              <a:rPr lang="en-US" sz="1400" dirty="0"/>
              <a:t>Source: R. </a:t>
            </a:r>
            <a:r>
              <a:rPr lang="en-US" sz="1400" dirty="0" err="1"/>
              <a:t>Girshick</a:t>
            </a:r>
            <a:r>
              <a:rPr lang="en-US" sz="1400" dirty="0"/>
              <a:t>, K. He</a:t>
            </a:r>
          </a:p>
        </p:txBody>
      </p:sp>
    </p:spTree>
    <p:extLst>
      <p:ext uri="{BB962C8B-B14F-4D97-AF65-F5344CB8AC3E}">
        <p14:creationId xmlns:p14="http://schemas.microsoft.com/office/powerpoint/2010/main" val="3496445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ctrTitle"/>
          </p:nvPr>
        </p:nvSpPr>
        <p:spPr>
          <a:xfrm>
            <a:off x="415600" y="794633"/>
            <a:ext cx="11360800" cy="2610400"/>
          </a:xfrm>
          <a:prstGeom prst="rect">
            <a:avLst/>
          </a:prstGeom>
        </p:spPr>
        <p:txBody>
          <a:bodyPr vert="horz" lIns="121900" tIns="121900" rIns="121900" bIns="121900" rtlCol="0" anchor="b" anchorCtr="0">
            <a:noAutofit/>
          </a:bodyPr>
          <a:lstStyle/>
          <a:p>
            <a:pPr>
              <a:spcBef>
                <a:spcPts val="0"/>
              </a:spcBef>
            </a:pPr>
            <a:r>
              <a:rPr lang="en"/>
              <a:t>Unified Detection</a:t>
            </a:r>
          </a:p>
        </p:txBody>
      </p:sp>
      <p:sp>
        <p:nvSpPr>
          <p:cNvPr id="488" name="Shape 488"/>
          <p:cNvSpPr txBox="1">
            <a:spLocks noGrp="1"/>
          </p:cNvSpPr>
          <p:nvPr>
            <p:ph type="subTitle" idx="1"/>
          </p:nvPr>
        </p:nvSpPr>
        <p:spPr>
          <a:xfrm>
            <a:off x="415600" y="4221097"/>
            <a:ext cx="11360800" cy="978000"/>
          </a:xfrm>
          <a:prstGeom prst="rect">
            <a:avLst/>
          </a:prstGeom>
        </p:spPr>
        <p:txBody>
          <a:bodyPr vert="horz" lIns="121900" tIns="121900" rIns="121900" bIns="121900" rtlCol="0" anchor="t" anchorCtr="0">
            <a:noAutofit/>
          </a:bodyPr>
          <a:lstStyle/>
          <a:p>
            <a:pPr>
              <a:spcBef>
                <a:spcPts val="0"/>
              </a:spcBef>
            </a:pPr>
            <a:r>
              <a:rPr lang="en"/>
              <a:t>Part II</a:t>
            </a:r>
          </a:p>
          <a:p>
            <a:pPr>
              <a:spcBef>
                <a:spcPts val="0"/>
              </a:spcBef>
            </a:pPr>
            <a:endParaRPr/>
          </a:p>
          <a:p>
            <a:pPr algn="l">
              <a:spcBef>
                <a:spcPts val="0"/>
              </a:spcBef>
            </a:pPr>
            <a:r>
              <a:rPr lang="en"/>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31169" y="2138606"/>
            <a:ext cx="9880627" cy="4109796"/>
          </a:xfrm>
          <a:prstGeom prst="rect">
            <a:avLst/>
          </a:prstGeom>
        </p:spPr>
      </p:pic>
      <p:sp>
        <p:nvSpPr>
          <p:cNvPr id="2" name="Title 1"/>
          <p:cNvSpPr>
            <a:spLocks noGrp="1"/>
          </p:cNvSpPr>
          <p:nvPr>
            <p:ph type="title"/>
          </p:nvPr>
        </p:nvSpPr>
        <p:spPr>
          <a:xfrm>
            <a:off x="157521" y="73805"/>
            <a:ext cx="11360800" cy="763600"/>
          </a:xfrm>
        </p:spPr>
        <p:txBody>
          <a:bodyPr/>
          <a:lstStyle/>
          <a:p>
            <a:r>
              <a:rPr lang="en-US" dirty="0"/>
              <a:t>YOLO</a:t>
            </a:r>
          </a:p>
        </p:txBody>
      </p:sp>
      <p:sp>
        <p:nvSpPr>
          <p:cNvPr id="3" name="Content Placeholder 2"/>
          <p:cNvSpPr>
            <a:spLocks noGrp="1"/>
          </p:cNvSpPr>
          <p:nvPr>
            <p:ph idx="1"/>
          </p:nvPr>
        </p:nvSpPr>
        <p:spPr>
          <a:xfrm>
            <a:off x="2103565" y="267534"/>
            <a:ext cx="8335835" cy="2289337"/>
          </a:xfrm>
        </p:spPr>
        <p:txBody>
          <a:bodyPr>
            <a:normAutofit/>
          </a:bodyPr>
          <a:lstStyle/>
          <a:p>
            <a:pPr marL="457189" indent="-457189">
              <a:lnSpc>
                <a:spcPct val="120000"/>
              </a:lnSpc>
              <a:buFont typeface="+mj-lt"/>
              <a:buAutoNum type="arabicPeriod"/>
            </a:pPr>
            <a:r>
              <a:rPr lang="en-US" sz="1867" dirty="0"/>
              <a:t>Take conv feature maps at 7x7 resolution</a:t>
            </a:r>
          </a:p>
          <a:p>
            <a:pPr marL="514338" indent="-514338">
              <a:lnSpc>
                <a:spcPct val="120000"/>
              </a:lnSpc>
              <a:buFont typeface="+mj-lt"/>
              <a:buAutoNum type="arabicPeriod"/>
            </a:pPr>
            <a:r>
              <a:rPr lang="en-US" sz="1867" dirty="0"/>
              <a:t>Add two FC layers to  predict, at each location, a score for each class and 2 </a:t>
            </a:r>
            <a:r>
              <a:rPr lang="en-US" sz="1867" dirty="0" err="1"/>
              <a:t>bboxes</a:t>
            </a:r>
            <a:r>
              <a:rPr lang="en-US" sz="1867" dirty="0"/>
              <a:t> w/ confidences</a:t>
            </a:r>
          </a:p>
          <a:p>
            <a:pPr marL="914377" lvl="1" indent="-514338">
              <a:lnSpc>
                <a:spcPct val="120000"/>
              </a:lnSpc>
            </a:pPr>
            <a:r>
              <a:rPr lang="en-US" dirty="0"/>
              <a:t>For PASCAL, output is 7x7x30 (30 = 20 + 2*(4+1))</a:t>
            </a:r>
          </a:p>
          <a:p>
            <a:pPr marL="514338" indent="-514338">
              <a:lnSpc>
                <a:spcPct val="120000"/>
              </a:lnSpc>
              <a:buFont typeface="+mj-lt"/>
              <a:buAutoNum type="arabicPeriod"/>
            </a:pPr>
            <a:endParaRPr lang="en-US" sz="1333" dirty="0"/>
          </a:p>
        </p:txBody>
      </p:sp>
      <p:sp>
        <p:nvSpPr>
          <p:cNvPr id="7" name="Rectangle 6"/>
          <p:cNvSpPr/>
          <p:nvPr/>
        </p:nvSpPr>
        <p:spPr>
          <a:xfrm>
            <a:off x="1752600" y="6248402"/>
            <a:ext cx="8686800" cy="584775"/>
          </a:xfrm>
          <a:prstGeom prst="rect">
            <a:avLst/>
          </a:prstGeom>
        </p:spPr>
        <p:txBody>
          <a:bodyPr wrap="square">
            <a:spAutoFit/>
          </a:bodyPr>
          <a:lstStyle/>
          <a:p>
            <a:pPr algn="ctr"/>
            <a:r>
              <a:rPr lang="en-US" sz="1600" dirty="0"/>
              <a:t>J. </a:t>
            </a:r>
            <a:r>
              <a:rPr lang="en-US" sz="1600" dirty="0" err="1"/>
              <a:t>Redmon</a:t>
            </a:r>
            <a:r>
              <a:rPr lang="en-US" sz="1600" dirty="0"/>
              <a:t>, S. </a:t>
            </a:r>
            <a:r>
              <a:rPr lang="en-US" sz="1600" dirty="0" err="1"/>
              <a:t>Divvala</a:t>
            </a:r>
            <a:r>
              <a:rPr lang="en-US" sz="1600" dirty="0"/>
              <a:t>, R. </a:t>
            </a:r>
            <a:r>
              <a:rPr lang="en-US" sz="1600" dirty="0" err="1"/>
              <a:t>Girshick</a:t>
            </a:r>
            <a:r>
              <a:rPr lang="en-US" sz="1600" dirty="0"/>
              <a:t>, and A. </a:t>
            </a:r>
            <a:r>
              <a:rPr lang="en-US" sz="1600" dirty="0" err="1"/>
              <a:t>Farhadi</a:t>
            </a:r>
            <a:r>
              <a:rPr lang="en-US" sz="1600" dirty="0"/>
              <a:t>, </a:t>
            </a:r>
            <a:r>
              <a:rPr lang="en-US" sz="1600" dirty="0">
                <a:hlinkClick r:id="rId3"/>
              </a:rPr>
              <a:t>You Only Look Once: Unified, Real-Time Object Detection</a:t>
            </a:r>
            <a:r>
              <a:rPr lang="en-US" sz="1600" dirty="0"/>
              <a:t>, CVPR 2016</a:t>
            </a:r>
          </a:p>
        </p:txBody>
      </p:sp>
    </p:spTree>
    <p:extLst>
      <p:ext uri="{BB962C8B-B14F-4D97-AF65-F5344CB8AC3E}">
        <p14:creationId xmlns:p14="http://schemas.microsoft.com/office/powerpoint/2010/main" val="1486125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p:cNvPicPr preferRelativeResize="0"/>
          <p:nvPr/>
        </p:nvPicPr>
        <p:blipFill>
          <a:blip r:embed="rId3">
            <a:alphaModFix/>
          </a:blip>
          <a:stretch>
            <a:fillRect/>
          </a:stretch>
        </p:blipFill>
        <p:spPr>
          <a:xfrm>
            <a:off x="5159200" y="2673833"/>
            <a:ext cx="6804432" cy="3951467"/>
          </a:xfrm>
          <a:prstGeom prst="rect">
            <a:avLst/>
          </a:prstGeom>
          <a:noFill/>
          <a:ln>
            <a:noFill/>
          </a:ln>
        </p:spPr>
      </p:pic>
      <p:sp>
        <p:nvSpPr>
          <p:cNvPr id="507" name="Shape 507"/>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How it works</a:t>
            </a:r>
          </a:p>
        </p:txBody>
      </p:sp>
      <p:sp>
        <p:nvSpPr>
          <p:cNvPr id="508" name="Shape 508"/>
          <p:cNvSpPr txBox="1">
            <a:spLocks noGrp="1"/>
          </p:cNvSpPr>
          <p:nvPr>
            <p:ph type="body" idx="1"/>
          </p:nvPr>
        </p:nvSpPr>
        <p:spPr>
          <a:xfrm>
            <a:off x="457700" y="1519767"/>
            <a:ext cx="11360800" cy="4555200"/>
          </a:xfrm>
          <a:prstGeom prst="rect">
            <a:avLst/>
          </a:prstGeom>
        </p:spPr>
        <p:txBody>
          <a:bodyPr vert="horz" lIns="121900" tIns="121900" rIns="121900" bIns="121900" rtlCol="0" anchor="t" anchorCtr="0">
            <a:noAutofit/>
          </a:bodyPr>
          <a:lstStyle/>
          <a:p>
            <a:pPr>
              <a:buNone/>
            </a:pPr>
            <a:r>
              <a:rPr lang="en" dirty="0"/>
              <a:t>The following predictions are made for each cell in an S x S grid.</a:t>
            </a:r>
          </a:p>
          <a:p>
            <a:pPr>
              <a:buNone/>
            </a:pPr>
            <a:r>
              <a:rPr lang="en" dirty="0"/>
              <a:t>C conditional class probabilities </a:t>
            </a:r>
            <a:r>
              <a:rPr lang="en" b="1" dirty="0"/>
              <a:t>Pr(Class</a:t>
            </a:r>
            <a:r>
              <a:rPr lang="en" b="1" baseline="-25000" dirty="0"/>
              <a:t>i </a:t>
            </a:r>
            <a:r>
              <a:rPr lang="en" b="1" dirty="0"/>
              <a:t>| Obj)</a:t>
            </a:r>
          </a:p>
          <a:p>
            <a:pPr>
              <a:buNone/>
            </a:pPr>
            <a:r>
              <a:rPr lang="en" dirty="0"/>
              <a:t>B bounding boxes (4 parameters each)</a:t>
            </a:r>
          </a:p>
          <a:p>
            <a:pPr>
              <a:buNone/>
            </a:pPr>
            <a:r>
              <a:rPr lang="en" dirty="0"/>
              <a:t>B confidence scores </a:t>
            </a:r>
            <a:r>
              <a:rPr lang="en" b="1" dirty="0"/>
              <a:t>Pr(Obj)*IoU</a:t>
            </a:r>
          </a:p>
          <a:p>
            <a:pPr>
              <a:buNone/>
            </a:pPr>
            <a:r>
              <a:rPr lang="en" dirty="0"/>
              <a:t>Output is </a:t>
            </a:r>
            <a:r>
              <a:rPr lang="en" b="1" dirty="0"/>
              <a:t>S x S </a:t>
            </a:r>
            <a:r>
              <a:rPr lang="en" b="1" baseline="30000" dirty="0"/>
              <a:t> </a:t>
            </a:r>
            <a:r>
              <a:rPr lang="en" b="1" dirty="0"/>
              <a:t>x (5B+C)</a:t>
            </a:r>
            <a:r>
              <a:rPr lang="en" dirty="0"/>
              <a:t> tensor</a:t>
            </a:r>
          </a:p>
        </p:txBody>
      </p:sp>
      <p:sp>
        <p:nvSpPr>
          <p:cNvPr id="509" name="Shape 509"/>
          <p:cNvSpPr txBox="1"/>
          <p:nvPr/>
        </p:nvSpPr>
        <p:spPr>
          <a:xfrm>
            <a:off x="3074167" y="6470800"/>
            <a:ext cx="4688400" cy="387200"/>
          </a:xfrm>
          <a:prstGeom prst="rect">
            <a:avLst/>
          </a:prstGeom>
          <a:noFill/>
          <a:ln>
            <a:noFill/>
          </a:ln>
        </p:spPr>
        <p:txBody>
          <a:bodyPr lIns="121900" tIns="121900" rIns="121900" bIns="121900" anchor="ctr" anchorCtr="0">
            <a:noAutofit/>
          </a:bodyPr>
          <a:lstStyle/>
          <a:p>
            <a:pPr>
              <a:lnSpc>
                <a:spcPct val="115000"/>
              </a:lnSpc>
              <a:spcAft>
                <a:spcPts val="2133"/>
              </a:spcAft>
            </a:pPr>
            <a:r>
              <a:rPr lang="en" sz="2400">
                <a:solidFill>
                  <a:srgbClr val="B7B7B7"/>
                </a:solidFill>
              </a:rPr>
              <a:t>https://arxiv.org/pdf/1506.02640v5.pdf</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txBox="1">
            <a:spLocks noGrp="1"/>
          </p:cNvSpPr>
          <p:nvPr>
            <p:ph type="ctrTitle"/>
          </p:nvPr>
        </p:nvSpPr>
        <p:spPr>
          <a:xfrm>
            <a:off x="415600" y="794633"/>
            <a:ext cx="11360800" cy="2610400"/>
          </a:xfrm>
          <a:prstGeom prst="rect">
            <a:avLst/>
          </a:prstGeom>
        </p:spPr>
        <p:txBody>
          <a:bodyPr vert="horz" lIns="121900" tIns="121900" rIns="121900" bIns="121900" rtlCol="0" anchor="b" anchorCtr="0">
            <a:noAutofit/>
          </a:bodyPr>
          <a:lstStyle/>
          <a:p>
            <a:pPr>
              <a:spcBef>
                <a:spcPts val="0"/>
              </a:spcBef>
            </a:pPr>
            <a:r>
              <a:rPr lang="en"/>
              <a:t>Others</a:t>
            </a:r>
          </a:p>
        </p:txBody>
      </p:sp>
      <p:sp>
        <p:nvSpPr>
          <p:cNvPr id="577" name="Shape 577"/>
          <p:cNvSpPr txBox="1">
            <a:spLocks noGrp="1"/>
          </p:cNvSpPr>
          <p:nvPr>
            <p:ph type="subTitle" idx="1"/>
          </p:nvPr>
        </p:nvSpPr>
        <p:spPr>
          <a:xfrm>
            <a:off x="415600" y="4221097"/>
            <a:ext cx="11360800" cy="978000"/>
          </a:xfrm>
          <a:prstGeom prst="rect">
            <a:avLst/>
          </a:prstGeom>
        </p:spPr>
        <p:txBody>
          <a:bodyPr vert="horz" lIns="121900" tIns="121900" rIns="121900" bIns="121900" rtlCol="0" anchor="t" anchorCtr="0">
            <a:noAutofit/>
          </a:bodyPr>
          <a:lstStyle/>
          <a:p>
            <a:pPr>
              <a:spcBef>
                <a:spcPts val="0"/>
              </a:spcBef>
            </a:pPr>
            <a:r>
              <a:rPr lang="en"/>
              <a:t>Part III</a:t>
            </a:r>
          </a:p>
          <a:p>
            <a:pPr>
              <a:spcBef>
                <a:spcPts val="0"/>
              </a:spcBef>
            </a:pPr>
            <a:endParaRPr/>
          </a:p>
          <a:p>
            <a:pPr algn="l">
              <a:spcBef>
                <a:spcPts val="0"/>
              </a:spcBef>
            </a:pPr>
            <a:r>
              <a:rPr lang="en"/>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Feature Pyramid Networks for RPN</a:t>
            </a:r>
          </a:p>
        </p:txBody>
      </p:sp>
      <p:sp>
        <p:nvSpPr>
          <p:cNvPr id="605" name="Shape 605"/>
          <p:cNvSpPr txBox="1">
            <a:spLocks noGrp="1"/>
          </p:cNvSpPr>
          <p:nvPr>
            <p:ph type="body" idx="1"/>
          </p:nvPr>
        </p:nvSpPr>
        <p:spPr>
          <a:xfrm>
            <a:off x="415600" y="1536633"/>
            <a:ext cx="5214000" cy="4555200"/>
          </a:xfrm>
          <a:prstGeom prst="rect">
            <a:avLst/>
          </a:prstGeom>
        </p:spPr>
        <p:txBody>
          <a:bodyPr vert="horz" lIns="121900" tIns="121900" rIns="121900" bIns="121900" rtlCol="0" anchor="t" anchorCtr="0">
            <a:noAutofit/>
          </a:bodyPr>
          <a:lstStyle/>
          <a:p>
            <a:pPr marL="609585" indent="-304792">
              <a:buChar char="-"/>
            </a:pPr>
            <a:r>
              <a:rPr lang="en"/>
              <a:t>Replace single scale feature map with FPN.</a:t>
            </a:r>
          </a:p>
          <a:p>
            <a:pPr marL="609585" indent="-304792">
              <a:buChar char="-"/>
            </a:pPr>
            <a:r>
              <a:rPr lang="en"/>
              <a:t>Single scale anchors at each level.</a:t>
            </a:r>
          </a:p>
          <a:p>
            <a:pPr>
              <a:buNone/>
            </a:pPr>
            <a:endParaRPr/>
          </a:p>
        </p:txBody>
      </p:sp>
      <p:pic>
        <p:nvPicPr>
          <p:cNvPr id="606" name="Shape 606"/>
          <p:cNvPicPr preferRelativeResize="0"/>
          <p:nvPr/>
        </p:nvPicPr>
        <p:blipFill>
          <a:blip r:embed="rId3">
            <a:alphaModFix/>
          </a:blip>
          <a:stretch>
            <a:fillRect/>
          </a:stretch>
        </p:blipFill>
        <p:spPr>
          <a:xfrm>
            <a:off x="4957733" y="1440499"/>
            <a:ext cx="4953032" cy="4946765"/>
          </a:xfrm>
          <a:prstGeom prst="rect">
            <a:avLst/>
          </a:prstGeom>
          <a:noFill/>
          <a:ln>
            <a:noFill/>
          </a:ln>
        </p:spPr>
      </p:pic>
      <p:sp>
        <p:nvSpPr>
          <p:cNvPr id="607" name="Shape 607"/>
          <p:cNvSpPr txBox="1"/>
          <p:nvPr/>
        </p:nvSpPr>
        <p:spPr>
          <a:xfrm>
            <a:off x="6614000" y="6470800"/>
            <a:ext cx="4688400" cy="387200"/>
          </a:xfrm>
          <a:prstGeom prst="rect">
            <a:avLst/>
          </a:prstGeom>
          <a:noFill/>
          <a:ln>
            <a:noFill/>
          </a:ln>
        </p:spPr>
        <p:txBody>
          <a:bodyPr lIns="121900" tIns="121900" rIns="121900" bIns="121900" anchor="ctr" anchorCtr="0">
            <a:noAutofit/>
          </a:bodyPr>
          <a:lstStyle/>
          <a:p>
            <a:pPr>
              <a:lnSpc>
                <a:spcPct val="115000"/>
              </a:lnSpc>
              <a:spcAft>
                <a:spcPts val="2133"/>
              </a:spcAft>
            </a:pPr>
            <a:r>
              <a:rPr lang="en" sz="2400">
                <a:solidFill>
                  <a:srgbClr val="B7B7B7"/>
                </a:solidFill>
              </a:rPr>
              <a:t>https://arxiv.org/pdf/1512.02325v5.pdf</a:t>
            </a:r>
          </a:p>
        </p:txBody>
      </p:sp>
      <p:pic>
        <p:nvPicPr>
          <p:cNvPr id="608" name="Shape 608"/>
          <p:cNvPicPr preferRelativeResize="0"/>
          <p:nvPr/>
        </p:nvPicPr>
        <p:blipFill>
          <a:blip r:embed="rId4">
            <a:alphaModFix/>
          </a:blip>
          <a:stretch>
            <a:fillRect/>
          </a:stretch>
        </p:blipFill>
        <p:spPr>
          <a:xfrm>
            <a:off x="8724967" y="2546599"/>
            <a:ext cx="3126000" cy="1403467"/>
          </a:xfrm>
          <a:prstGeom prst="rect">
            <a:avLst/>
          </a:prstGeom>
          <a:noFill/>
          <a:ln>
            <a:noFill/>
          </a:ln>
        </p:spPr>
      </p:pic>
      <p:sp>
        <p:nvSpPr>
          <p:cNvPr id="609" name="Shape 609"/>
          <p:cNvSpPr txBox="1"/>
          <p:nvPr/>
        </p:nvSpPr>
        <p:spPr>
          <a:xfrm>
            <a:off x="8674100" y="4000500"/>
            <a:ext cx="330000" cy="279200"/>
          </a:xfrm>
          <a:prstGeom prst="rect">
            <a:avLst/>
          </a:prstGeom>
          <a:solidFill>
            <a:srgbClr val="FFFFFF"/>
          </a:solidFill>
          <a:ln>
            <a:noFill/>
          </a:ln>
        </p:spPr>
        <p:txBody>
          <a:bodyPr lIns="121900" tIns="121900" rIns="121900" bIns="121900" anchor="t" anchorCtr="0">
            <a:noAutofit/>
          </a:bodyPr>
          <a:lstStyle/>
          <a:p>
            <a:endParaRPr sz="2400"/>
          </a:p>
        </p:txBody>
      </p:sp>
      <p:cxnSp>
        <p:nvCxnSpPr>
          <p:cNvPr id="610" name="Shape 610"/>
          <p:cNvCxnSpPr/>
          <p:nvPr/>
        </p:nvCxnSpPr>
        <p:spPr>
          <a:xfrm rot="10800000">
            <a:off x="7857400" y="3187933"/>
            <a:ext cx="635200" cy="0"/>
          </a:xfrm>
          <a:prstGeom prst="straightConnector1">
            <a:avLst/>
          </a:prstGeom>
          <a:noFill/>
          <a:ln w="28575" cap="flat" cmpd="sng">
            <a:solidFill>
              <a:srgbClr val="00FF00"/>
            </a:solidFill>
            <a:prstDash val="solid"/>
            <a:round/>
            <a:headEnd type="none" w="lg" len="lg"/>
            <a:tailEnd type="triangle" w="lg" len="lg"/>
          </a:ln>
        </p:spPr>
      </p:cxnSp>
      <p:cxnSp>
        <p:nvCxnSpPr>
          <p:cNvPr id="611" name="Shape 611"/>
          <p:cNvCxnSpPr/>
          <p:nvPr/>
        </p:nvCxnSpPr>
        <p:spPr>
          <a:xfrm>
            <a:off x="6267300" y="2793367"/>
            <a:ext cx="952400" cy="698400"/>
          </a:xfrm>
          <a:prstGeom prst="straightConnector1">
            <a:avLst/>
          </a:prstGeom>
          <a:noFill/>
          <a:ln w="76200" cap="flat" cmpd="sng">
            <a:solidFill>
              <a:srgbClr val="FF0000"/>
            </a:solidFill>
            <a:prstDash val="solid"/>
            <a:round/>
            <a:headEnd type="none" w="lg" len="lg"/>
            <a:tailEnd type="none" w="lg" len="lg"/>
          </a:ln>
        </p:spPr>
      </p:cxnSp>
      <p:cxnSp>
        <p:nvCxnSpPr>
          <p:cNvPr id="612" name="Shape 612"/>
          <p:cNvCxnSpPr/>
          <p:nvPr/>
        </p:nvCxnSpPr>
        <p:spPr>
          <a:xfrm flipH="1">
            <a:off x="6260700" y="2793367"/>
            <a:ext cx="965600" cy="698400"/>
          </a:xfrm>
          <a:prstGeom prst="straightConnector1">
            <a:avLst/>
          </a:prstGeom>
          <a:noFill/>
          <a:ln w="76200" cap="flat" cmpd="sng">
            <a:solidFill>
              <a:srgbClr val="FF0000"/>
            </a:solidFill>
            <a:prstDash val="solid"/>
            <a:round/>
            <a:headEnd type="none" w="lg" len="lg"/>
            <a:tailEnd type="none" w="lg" len="lg"/>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828" y="273811"/>
            <a:ext cx="5184775" cy="665480"/>
          </a:xfrm>
          <a:prstGeom prst="rect">
            <a:avLst/>
          </a:prstGeom>
        </p:spPr>
        <p:txBody>
          <a:bodyPr vert="horz" wrap="square" lIns="0" tIns="12700" rIns="0" bIns="0" rtlCol="0">
            <a:spAutoFit/>
          </a:bodyPr>
          <a:lstStyle/>
          <a:p>
            <a:pPr marL="12700">
              <a:lnSpc>
                <a:spcPct val="100000"/>
              </a:lnSpc>
              <a:spcBef>
                <a:spcPts val="100"/>
              </a:spcBef>
            </a:pPr>
            <a:r>
              <a:rPr sz="4200" spc="-20" dirty="0"/>
              <a:t>CNNs </a:t>
            </a:r>
            <a:r>
              <a:rPr sz="4200" spc="25" dirty="0"/>
              <a:t>for</a:t>
            </a:r>
            <a:r>
              <a:rPr sz="4200" spc="-75" dirty="0"/>
              <a:t> </a:t>
            </a:r>
            <a:r>
              <a:rPr sz="4200" spc="-185" dirty="0"/>
              <a:t>Classification</a:t>
            </a:r>
            <a:endParaRPr sz="4200"/>
          </a:p>
        </p:txBody>
      </p:sp>
      <p:sp>
        <p:nvSpPr>
          <p:cNvPr id="3" name="object 3"/>
          <p:cNvSpPr/>
          <p:nvPr/>
        </p:nvSpPr>
        <p:spPr>
          <a:xfrm>
            <a:off x="1719072" y="1292352"/>
            <a:ext cx="8729472" cy="307848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59463" y="4556252"/>
            <a:ext cx="9248775" cy="1786255"/>
          </a:xfrm>
          <a:prstGeom prst="rect">
            <a:avLst/>
          </a:prstGeom>
        </p:spPr>
        <p:txBody>
          <a:bodyPr vert="horz" wrap="square" lIns="0" tIns="12700" rIns="0" bIns="0" rtlCol="0">
            <a:spAutoFit/>
          </a:bodyPr>
          <a:lstStyle/>
          <a:p>
            <a:pPr marL="355600" indent="-342900">
              <a:lnSpc>
                <a:spcPct val="100000"/>
              </a:lnSpc>
              <a:spcBef>
                <a:spcPts val="100"/>
              </a:spcBef>
              <a:buAutoNum type="arabicPeriod"/>
              <a:tabLst>
                <a:tab pos="355600" algn="l"/>
              </a:tabLst>
            </a:pPr>
            <a:r>
              <a:rPr sz="2400" b="1" spc="-60" dirty="0">
                <a:latin typeface="Trebuchet MS"/>
                <a:cs typeface="Trebuchet MS"/>
              </a:rPr>
              <a:t>Convolution</a:t>
            </a:r>
            <a:r>
              <a:rPr sz="2400" spc="-60" dirty="0">
                <a:latin typeface="Arial"/>
                <a:cs typeface="Arial"/>
              </a:rPr>
              <a:t>: </a:t>
            </a:r>
            <a:r>
              <a:rPr sz="2400" spc="-110" dirty="0">
                <a:latin typeface="Arial"/>
                <a:cs typeface="Arial"/>
              </a:rPr>
              <a:t>Apply </a:t>
            </a:r>
            <a:r>
              <a:rPr sz="2400" spc="-100" dirty="0">
                <a:latin typeface="Arial"/>
                <a:cs typeface="Arial"/>
              </a:rPr>
              <a:t>filters </a:t>
            </a:r>
            <a:r>
              <a:rPr sz="2400" spc="-60" dirty="0">
                <a:latin typeface="Arial"/>
                <a:cs typeface="Arial"/>
              </a:rPr>
              <a:t>with </a:t>
            </a:r>
            <a:r>
              <a:rPr sz="2400" spc="-145" dirty="0">
                <a:latin typeface="Arial"/>
                <a:cs typeface="Arial"/>
              </a:rPr>
              <a:t>learned </a:t>
            </a:r>
            <a:r>
              <a:rPr sz="2400" spc="-160" dirty="0">
                <a:latin typeface="Arial"/>
                <a:cs typeface="Arial"/>
              </a:rPr>
              <a:t>weights </a:t>
            </a:r>
            <a:r>
              <a:rPr sz="2400" spc="10" dirty="0">
                <a:latin typeface="Arial"/>
                <a:cs typeface="Arial"/>
              </a:rPr>
              <a:t>to </a:t>
            </a:r>
            <a:r>
              <a:rPr sz="2400" spc="-155" dirty="0">
                <a:latin typeface="Arial"/>
                <a:cs typeface="Arial"/>
              </a:rPr>
              <a:t>generate </a:t>
            </a:r>
            <a:r>
              <a:rPr sz="2400" spc="-135" dirty="0">
                <a:latin typeface="Arial"/>
                <a:cs typeface="Arial"/>
              </a:rPr>
              <a:t>feature</a:t>
            </a:r>
            <a:r>
              <a:rPr sz="2400" spc="-90" dirty="0">
                <a:latin typeface="Arial"/>
                <a:cs typeface="Arial"/>
              </a:rPr>
              <a:t> </a:t>
            </a:r>
            <a:r>
              <a:rPr sz="2400" spc="-235" dirty="0">
                <a:latin typeface="Arial"/>
                <a:cs typeface="Arial"/>
              </a:rPr>
              <a:t>maps.</a:t>
            </a:r>
            <a:endParaRPr sz="2400">
              <a:latin typeface="Arial"/>
              <a:cs typeface="Arial"/>
            </a:endParaRPr>
          </a:p>
          <a:p>
            <a:pPr marL="355600" indent="-342900">
              <a:lnSpc>
                <a:spcPts val="2830"/>
              </a:lnSpc>
              <a:spcBef>
                <a:spcPts val="25"/>
              </a:spcBef>
              <a:buAutoNum type="arabicPeriod"/>
              <a:tabLst>
                <a:tab pos="355600" algn="l"/>
              </a:tabLst>
            </a:pPr>
            <a:r>
              <a:rPr sz="2400" b="1" spc="-80" dirty="0">
                <a:latin typeface="Trebuchet MS"/>
                <a:cs typeface="Trebuchet MS"/>
              </a:rPr>
              <a:t>Non-linearity</a:t>
            </a:r>
            <a:r>
              <a:rPr sz="2400" spc="-80" dirty="0">
                <a:latin typeface="Arial"/>
                <a:cs typeface="Arial"/>
              </a:rPr>
              <a:t>: </a:t>
            </a:r>
            <a:r>
              <a:rPr sz="2400" spc="-60" dirty="0">
                <a:latin typeface="Arial"/>
                <a:cs typeface="Arial"/>
              </a:rPr>
              <a:t>Often</a:t>
            </a:r>
            <a:r>
              <a:rPr sz="2400" spc="-130" dirty="0">
                <a:latin typeface="Arial"/>
                <a:cs typeface="Arial"/>
              </a:rPr>
              <a:t> </a:t>
            </a:r>
            <a:r>
              <a:rPr sz="2400" spc="-229" dirty="0">
                <a:latin typeface="Arial"/>
                <a:cs typeface="Arial"/>
              </a:rPr>
              <a:t>ReLU.</a:t>
            </a:r>
            <a:endParaRPr sz="2400">
              <a:latin typeface="Arial"/>
              <a:cs typeface="Arial"/>
            </a:endParaRPr>
          </a:p>
          <a:p>
            <a:pPr marL="355600" indent="-342900">
              <a:lnSpc>
                <a:spcPts val="2830"/>
              </a:lnSpc>
              <a:buAutoNum type="arabicPeriod"/>
              <a:tabLst>
                <a:tab pos="355600" algn="l"/>
              </a:tabLst>
            </a:pPr>
            <a:r>
              <a:rPr sz="2400" b="1" spc="-85" dirty="0">
                <a:latin typeface="Trebuchet MS"/>
                <a:cs typeface="Trebuchet MS"/>
              </a:rPr>
              <a:t>Pooling</a:t>
            </a:r>
            <a:r>
              <a:rPr sz="2400" spc="-85" dirty="0">
                <a:latin typeface="Arial"/>
                <a:cs typeface="Arial"/>
              </a:rPr>
              <a:t>: </a:t>
            </a:r>
            <a:r>
              <a:rPr sz="2400" spc="-155" dirty="0">
                <a:latin typeface="Arial"/>
                <a:cs typeface="Arial"/>
              </a:rPr>
              <a:t>Downsampling </a:t>
            </a:r>
            <a:r>
              <a:rPr sz="2400" spc="-90" dirty="0">
                <a:latin typeface="Arial"/>
                <a:cs typeface="Arial"/>
              </a:rPr>
              <a:t>operation </a:t>
            </a:r>
            <a:r>
              <a:rPr sz="2400" spc="-100" dirty="0">
                <a:latin typeface="Arial"/>
                <a:cs typeface="Arial"/>
              </a:rPr>
              <a:t>on </a:t>
            </a:r>
            <a:r>
              <a:rPr sz="2400" spc="-215" dirty="0">
                <a:latin typeface="Arial"/>
                <a:cs typeface="Arial"/>
              </a:rPr>
              <a:t>each </a:t>
            </a:r>
            <a:r>
              <a:rPr sz="2400" spc="-135" dirty="0">
                <a:latin typeface="Arial"/>
                <a:cs typeface="Arial"/>
              </a:rPr>
              <a:t>feature</a:t>
            </a:r>
            <a:r>
              <a:rPr sz="2400" spc="-45" dirty="0">
                <a:latin typeface="Arial"/>
                <a:cs typeface="Arial"/>
              </a:rPr>
              <a:t> </a:t>
            </a:r>
            <a:r>
              <a:rPr sz="2400" spc="-220" dirty="0">
                <a:latin typeface="Arial"/>
                <a:cs typeface="Arial"/>
              </a:rPr>
              <a:t>map.</a:t>
            </a:r>
            <a:endParaRPr sz="2400">
              <a:latin typeface="Arial"/>
              <a:cs typeface="Arial"/>
            </a:endParaRPr>
          </a:p>
          <a:p>
            <a:pPr marL="824230" algn="ctr">
              <a:lnSpc>
                <a:spcPct val="100000"/>
              </a:lnSpc>
              <a:spcBef>
                <a:spcPts val="495"/>
              </a:spcBef>
            </a:pPr>
            <a:r>
              <a:rPr sz="2000" b="1" spc="-75" dirty="0">
                <a:latin typeface="Trebuchet MS"/>
                <a:cs typeface="Trebuchet MS"/>
              </a:rPr>
              <a:t>Train </a:t>
            </a:r>
            <a:r>
              <a:rPr sz="2000" b="1" spc="-60" dirty="0">
                <a:latin typeface="Trebuchet MS"/>
                <a:cs typeface="Trebuchet MS"/>
              </a:rPr>
              <a:t>model </a:t>
            </a:r>
            <a:r>
              <a:rPr sz="2000" b="1" spc="-85" dirty="0">
                <a:latin typeface="Trebuchet MS"/>
                <a:cs typeface="Trebuchet MS"/>
              </a:rPr>
              <a:t>with </a:t>
            </a:r>
            <a:r>
              <a:rPr sz="2000" b="1" spc="-80" dirty="0">
                <a:latin typeface="Trebuchet MS"/>
                <a:cs typeface="Trebuchet MS"/>
              </a:rPr>
              <a:t>image</a:t>
            </a:r>
            <a:r>
              <a:rPr sz="2000" b="1" spc="15" dirty="0">
                <a:latin typeface="Trebuchet MS"/>
                <a:cs typeface="Trebuchet MS"/>
              </a:rPr>
              <a:t> </a:t>
            </a:r>
            <a:r>
              <a:rPr sz="2000" b="1" spc="-120" dirty="0">
                <a:latin typeface="Trebuchet MS"/>
                <a:cs typeface="Trebuchet MS"/>
              </a:rPr>
              <a:t>data.</a:t>
            </a:r>
            <a:endParaRPr sz="2000">
              <a:latin typeface="Trebuchet MS"/>
              <a:cs typeface="Trebuchet MS"/>
            </a:endParaRPr>
          </a:p>
          <a:p>
            <a:pPr marL="824865" algn="ctr">
              <a:lnSpc>
                <a:spcPct val="100000"/>
              </a:lnSpc>
            </a:pPr>
            <a:r>
              <a:rPr sz="2000" b="1" spc="-70" dirty="0">
                <a:latin typeface="Trebuchet MS"/>
                <a:cs typeface="Trebuchet MS"/>
              </a:rPr>
              <a:t>Learn </a:t>
            </a:r>
            <a:r>
              <a:rPr sz="2000" b="1" spc="-80" dirty="0">
                <a:latin typeface="Trebuchet MS"/>
                <a:cs typeface="Trebuchet MS"/>
              </a:rPr>
              <a:t>weights </a:t>
            </a:r>
            <a:r>
              <a:rPr sz="2000" b="1" spc="-90" dirty="0">
                <a:latin typeface="Trebuchet MS"/>
                <a:cs typeface="Trebuchet MS"/>
              </a:rPr>
              <a:t>of </a:t>
            </a:r>
            <a:r>
              <a:rPr sz="2000" b="1" spc="-95" dirty="0">
                <a:latin typeface="Trebuchet MS"/>
                <a:cs typeface="Trebuchet MS"/>
              </a:rPr>
              <a:t>filters </a:t>
            </a:r>
            <a:r>
              <a:rPr sz="2000" b="1" spc="-100" dirty="0">
                <a:latin typeface="Trebuchet MS"/>
                <a:cs typeface="Trebuchet MS"/>
              </a:rPr>
              <a:t>in </a:t>
            </a:r>
            <a:r>
              <a:rPr sz="2000" b="1" spc="-75" dirty="0">
                <a:latin typeface="Trebuchet MS"/>
                <a:cs typeface="Trebuchet MS"/>
              </a:rPr>
              <a:t>convolutional</a:t>
            </a:r>
            <a:r>
              <a:rPr sz="2000" b="1" spc="145" dirty="0">
                <a:latin typeface="Trebuchet MS"/>
                <a:cs typeface="Trebuchet MS"/>
              </a:rPr>
              <a:t> </a:t>
            </a:r>
            <a:r>
              <a:rPr sz="2000" b="1" spc="-110" dirty="0">
                <a:latin typeface="Trebuchet MS"/>
                <a:cs typeface="Trebuchet MS"/>
              </a:rPr>
              <a:t>layers.</a:t>
            </a:r>
            <a:endParaRPr sz="2000">
              <a:latin typeface="Trebuchet MS"/>
              <a:cs typeface="Trebuchet MS"/>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6" name="object 6"/>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Semantic </a:t>
            </a:r>
            <a:r>
              <a:rPr lang="en-US" altLang="zh-CN" dirty="0"/>
              <a:t>S</a:t>
            </a:r>
            <a:r>
              <a:rPr lang="en-US" dirty="0"/>
              <a:t>egmentation, </a:t>
            </a:r>
            <a:r>
              <a:rPr lang="en-US" altLang="zh-CN" dirty="0"/>
              <a:t>D</a:t>
            </a:r>
            <a:r>
              <a:rPr lang="en-US" dirty="0"/>
              <a:t>ense </a:t>
            </a:r>
            <a:r>
              <a:rPr lang="en-US" altLang="zh-CN" dirty="0"/>
              <a:t>L</a:t>
            </a:r>
            <a:r>
              <a:rPr lang="en-US" dirty="0"/>
              <a:t>abeling</a:t>
            </a:r>
          </a:p>
        </p:txBody>
      </p:sp>
    </p:spTree>
    <p:extLst>
      <p:ext uri="{BB962C8B-B14F-4D97-AF65-F5344CB8AC3E}">
        <p14:creationId xmlns:p14="http://schemas.microsoft.com/office/powerpoint/2010/main" val="59609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Semantic</a:t>
            </a:r>
            <a:r>
              <a:rPr lang="zh-CN" altLang="en-US" dirty="0"/>
              <a:t> </a:t>
            </a:r>
            <a:r>
              <a:rPr lang="en-US" altLang="zh-CN" dirty="0"/>
              <a:t>segmentation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98" y="1564564"/>
            <a:ext cx="8785215" cy="4826445"/>
          </a:xfrm>
          <a:prstGeom prst="rect">
            <a:avLst/>
          </a:prstGeom>
        </p:spPr>
      </p:pic>
      <p:sp>
        <p:nvSpPr>
          <p:cNvPr id="3" name="TextBox 2"/>
          <p:cNvSpPr txBox="1"/>
          <p:nvPr/>
        </p:nvSpPr>
        <p:spPr>
          <a:xfrm>
            <a:off x="9700995" y="6391009"/>
            <a:ext cx="1358385" cy="307777"/>
          </a:xfrm>
          <a:prstGeom prst="rect">
            <a:avLst/>
          </a:prstGeom>
          <a:noFill/>
        </p:spPr>
        <p:txBody>
          <a:bodyPr wrap="none" rtlCol="0">
            <a:spAutoFit/>
          </a:bodyPr>
          <a:lstStyle/>
          <a:p>
            <a:r>
              <a:rPr lang="en-US" altLang="zh-CN" sz="1400" dirty="0"/>
              <a:t>From</a:t>
            </a:r>
            <a:r>
              <a:rPr lang="zh-CN" altLang="en-US" sz="1400" dirty="0"/>
              <a:t> </a:t>
            </a:r>
            <a:r>
              <a:rPr lang="en-US" altLang="zh-CN" sz="1400" dirty="0">
                <a:solidFill>
                  <a:srgbClr val="0070C0"/>
                </a:solidFill>
              </a:rPr>
              <a:t>CS543</a:t>
            </a:r>
            <a:r>
              <a:rPr lang="zh-CN" altLang="en-US" sz="1400" dirty="0">
                <a:solidFill>
                  <a:srgbClr val="0070C0"/>
                </a:solidFill>
              </a:rPr>
              <a:t> </a:t>
            </a:r>
            <a:r>
              <a:rPr lang="en-US" altLang="zh-CN" sz="1400" dirty="0">
                <a:solidFill>
                  <a:srgbClr val="0070C0"/>
                </a:solidFill>
              </a:rPr>
              <a:t>LAZ</a:t>
            </a:r>
            <a:endParaRPr lang="en-US" sz="1400" dirty="0">
              <a:solidFill>
                <a:srgbClr val="0070C0"/>
              </a:solidFill>
            </a:endParaRPr>
          </a:p>
        </p:txBody>
      </p:sp>
    </p:spTree>
    <p:extLst>
      <p:ext uri="{BB962C8B-B14F-4D97-AF65-F5344CB8AC3E}">
        <p14:creationId xmlns:p14="http://schemas.microsoft.com/office/powerpoint/2010/main" val="1913948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Hypercolumn</a:t>
            </a:r>
            <a:r>
              <a:rPr lang="zh-CN" altLang="en-US" dirty="0"/>
              <a:t> </a:t>
            </a:r>
            <a:r>
              <a:rPr lang="en-US" altLang="zh-CN" dirty="0"/>
              <a:t>Representation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712555"/>
            <a:ext cx="6161131" cy="4669717"/>
          </a:xfrm>
        </p:spPr>
      </p:pic>
      <p:sp>
        <p:nvSpPr>
          <p:cNvPr id="5" name="Rectangle 4"/>
          <p:cNvSpPr/>
          <p:nvPr/>
        </p:nvSpPr>
        <p:spPr>
          <a:xfrm>
            <a:off x="3623733" y="1712555"/>
            <a:ext cx="3846787" cy="1746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TextBox 2"/>
          <p:cNvSpPr txBox="1"/>
          <p:nvPr/>
        </p:nvSpPr>
        <p:spPr>
          <a:xfrm>
            <a:off x="6179077" y="2967784"/>
            <a:ext cx="1030154" cy="307777"/>
          </a:xfrm>
          <a:prstGeom prst="rect">
            <a:avLst/>
          </a:prstGeom>
          <a:noFill/>
        </p:spPr>
        <p:txBody>
          <a:bodyPr wrap="none" rtlCol="0">
            <a:spAutoFit/>
          </a:bodyPr>
          <a:lstStyle/>
          <a:p>
            <a:r>
              <a:rPr lang="en-US" altLang="zh-CN" sz="1400" dirty="0" err="1">
                <a:solidFill>
                  <a:srgbClr val="FF0000"/>
                </a:solidFill>
              </a:rPr>
              <a:t>upsampling</a:t>
            </a:r>
            <a:endParaRPr lang="en-US" sz="1400" dirty="0">
              <a:solidFill>
                <a:srgbClr val="FF0000"/>
              </a:solidFill>
            </a:endParaRPr>
          </a:p>
        </p:txBody>
      </p:sp>
      <p:sp>
        <p:nvSpPr>
          <p:cNvPr id="6" name="Rectangle 5"/>
          <p:cNvSpPr/>
          <p:nvPr/>
        </p:nvSpPr>
        <p:spPr>
          <a:xfrm>
            <a:off x="6300952" y="6059107"/>
            <a:ext cx="6096000" cy="523220"/>
          </a:xfrm>
          <a:prstGeom prst="rect">
            <a:avLst/>
          </a:prstGeom>
        </p:spPr>
        <p:txBody>
          <a:bodyPr>
            <a:spAutoFit/>
          </a:bodyPr>
          <a:lstStyle/>
          <a:p>
            <a:r>
              <a:rPr lang="en-US" sz="1400" dirty="0">
                <a:solidFill>
                  <a:srgbClr val="660099"/>
                </a:solidFill>
                <a:latin typeface="Arial" charset="0"/>
                <a:hlinkClick r:id="rId4"/>
              </a:rPr>
              <a:t>Hypercolumns for object segmentation and fine-grained localization</a:t>
            </a:r>
            <a:r>
              <a:rPr lang="zh-CN" altLang="en-US" sz="1400" dirty="0">
                <a:solidFill>
                  <a:srgbClr val="660099"/>
                </a:solidFill>
                <a:latin typeface="Arial" charset="0"/>
              </a:rPr>
              <a:t> </a:t>
            </a:r>
            <a:r>
              <a:rPr lang="en-US" altLang="zh-CN" sz="1400" dirty="0">
                <a:solidFill>
                  <a:srgbClr val="0070C0"/>
                </a:solidFill>
                <a:latin typeface="Arial" charset="0"/>
              </a:rPr>
              <a:t>CVPR</a:t>
            </a:r>
            <a:r>
              <a:rPr lang="zh-CN" altLang="en-US" sz="1400" dirty="0">
                <a:solidFill>
                  <a:srgbClr val="0070C0"/>
                </a:solidFill>
                <a:latin typeface="Arial" charset="0"/>
              </a:rPr>
              <a:t> </a:t>
            </a:r>
            <a:r>
              <a:rPr lang="en-US" altLang="zh-CN" sz="1400" dirty="0">
                <a:solidFill>
                  <a:srgbClr val="0070C0"/>
                </a:solidFill>
                <a:latin typeface="Arial" charset="0"/>
              </a:rPr>
              <a:t>2015</a:t>
            </a:r>
            <a:endParaRPr lang="en-US" sz="1400" dirty="0">
              <a:solidFill>
                <a:srgbClr val="0070C0"/>
              </a:solidFill>
              <a:latin typeface="Arial" charset="0"/>
            </a:endParaRPr>
          </a:p>
        </p:txBody>
      </p:sp>
    </p:spTree>
    <p:extLst>
      <p:ext uri="{BB962C8B-B14F-4D97-AF65-F5344CB8AC3E}">
        <p14:creationId xmlns:p14="http://schemas.microsoft.com/office/powerpoint/2010/main" val="446922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Hypercolumn</a:t>
            </a:r>
            <a:r>
              <a:rPr lang="zh-CN" altLang="en-US" dirty="0"/>
              <a:t> </a:t>
            </a:r>
            <a:r>
              <a:rPr lang="en-US" altLang="zh-CN" dirty="0"/>
              <a:t>Representation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2494" y="1554161"/>
            <a:ext cx="6868356" cy="4351339"/>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243" y="4953001"/>
            <a:ext cx="3733800" cy="952500"/>
          </a:xfrm>
          <a:prstGeom prst="rect">
            <a:avLst/>
          </a:prstGeom>
        </p:spPr>
      </p:pic>
      <p:sp>
        <p:nvSpPr>
          <p:cNvPr id="6" name="Rectangle 5"/>
          <p:cNvSpPr/>
          <p:nvPr/>
        </p:nvSpPr>
        <p:spPr>
          <a:xfrm>
            <a:off x="6300952" y="6059107"/>
            <a:ext cx="6096000" cy="523220"/>
          </a:xfrm>
          <a:prstGeom prst="rect">
            <a:avLst/>
          </a:prstGeom>
        </p:spPr>
        <p:txBody>
          <a:bodyPr>
            <a:spAutoFit/>
          </a:bodyPr>
          <a:lstStyle/>
          <a:p>
            <a:r>
              <a:rPr lang="en-US" sz="1400" dirty="0">
                <a:solidFill>
                  <a:srgbClr val="660099"/>
                </a:solidFill>
                <a:latin typeface="Arial" charset="0"/>
                <a:hlinkClick r:id="rId5"/>
              </a:rPr>
              <a:t>Hypercolumns for object segmentation and fine-grained localization</a:t>
            </a:r>
            <a:r>
              <a:rPr lang="zh-CN" altLang="en-US" sz="1400" dirty="0">
                <a:solidFill>
                  <a:srgbClr val="660099"/>
                </a:solidFill>
                <a:latin typeface="Arial" charset="0"/>
              </a:rPr>
              <a:t> </a:t>
            </a:r>
            <a:r>
              <a:rPr lang="en-US" altLang="zh-CN" sz="1400" dirty="0">
                <a:solidFill>
                  <a:srgbClr val="0070C0"/>
                </a:solidFill>
                <a:latin typeface="Arial" charset="0"/>
              </a:rPr>
              <a:t>CVPR</a:t>
            </a:r>
            <a:r>
              <a:rPr lang="zh-CN" altLang="en-US" sz="1400" dirty="0">
                <a:solidFill>
                  <a:srgbClr val="0070C0"/>
                </a:solidFill>
                <a:latin typeface="Arial" charset="0"/>
              </a:rPr>
              <a:t> </a:t>
            </a:r>
            <a:r>
              <a:rPr lang="en-US" altLang="zh-CN" sz="1400" dirty="0">
                <a:solidFill>
                  <a:srgbClr val="0070C0"/>
                </a:solidFill>
                <a:latin typeface="Arial" charset="0"/>
              </a:rPr>
              <a:t>2015</a:t>
            </a:r>
            <a:endParaRPr lang="en-US" sz="1400" dirty="0">
              <a:solidFill>
                <a:srgbClr val="0070C0"/>
              </a:solidFill>
              <a:latin typeface="Arial" charset="0"/>
            </a:endParaRPr>
          </a:p>
        </p:txBody>
      </p:sp>
    </p:spTree>
    <p:extLst>
      <p:ext uri="{BB962C8B-B14F-4D97-AF65-F5344CB8AC3E}">
        <p14:creationId xmlns:p14="http://schemas.microsoft.com/office/powerpoint/2010/main" val="1098359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FCN</a:t>
            </a:r>
            <a:r>
              <a:rPr lang="zh-CN" altLang="en-US" dirty="0"/>
              <a:t> </a:t>
            </a:r>
            <a:r>
              <a:rPr lang="en-US" altLang="zh-CN" dirty="0"/>
              <a:t>for</a:t>
            </a:r>
            <a:r>
              <a:rPr lang="zh-CN" altLang="en-US" dirty="0"/>
              <a:t> </a:t>
            </a:r>
            <a:r>
              <a:rPr lang="en-US" altLang="zh-CN" dirty="0"/>
              <a:t>Semantic</a:t>
            </a:r>
            <a:r>
              <a:rPr lang="zh-CN" altLang="en-US" dirty="0"/>
              <a:t> </a:t>
            </a:r>
            <a:r>
              <a:rPr lang="en-US" altLang="zh-CN" dirty="0"/>
              <a:t>Segmentation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0449" y="1541845"/>
            <a:ext cx="8245175" cy="4351339"/>
          </a:xfrm>
        </p:spPr>
      </p:pic>
      <p:sp>
        <p:nvSpPr>
          <p:cNvPr id="7" name="TextBox 6"/>
          <p:cNvSpPr txBox="1"/>
          <p:nvPr/>
        </p:nvSpPr>
        <p:spPr>
          <a:xfrm>
            <a:off x="6287435" y="6365978"/>
            <a:ext cx="5903667" cy="338554"/>
          </a:xfrm>
          <a:prstGeom prst="rect">
            <a:avLst/>
          </a:prstGeom>
          <a:noFill/>
        </p:spPr>
        <p:txBody>
          <a:bodyPr wrap="none" rtlCol="0">
            <a:spAutoFit/>
          </a:bodyPr>
          <a:lstStyle/>
          <a:p>
            <a:r>
              <a:rPr lang="en-US" altLang="zh-CN" sz="1600" dirty="0">
                <a:solidFill>
                  <a:srgbClr val="0070C0"/>
                </a:solidFill>
              </a:rPr>
              <a:t>Fully</a:t>
            </a:r>
            <a:r>
              <a:rPr lang="zh-CN" altLang="en-US" sz="1600" dirty="0">
                <a:solidFill>
                  <a:srgbClr val="0070C0"/>
                </a:solidFill>
              </a:rPr>
              <a:t> </a:t>
            </a:r>
            <a:r>
              <a:rPr lang="en-US" altLang="zh-CN" sz="1600" dirty="0">
                <a:solidFill>
                  <a:srgbClr val="0070C0"/>
                </a:solidFill>
              </a:rPr>
              <a:t>convolutional</a:t>
            </a:r>
            <a:r>
              <a:rPr lang="zh-CN" altLang="en-US" sz="1600" dirty="0">
                <a:solidFill>
                  <a:srgbClr val="0070C0"/>
                </a:solidFill>
              </a:rPr>
              <a:t> </a:t>
            </a:r>
            <a:r>
              <a:rPr lang="en-US" altLang="zh-CN" sz="1600" dirty="0">
                <a:solidFill>
                  <a:srgbClr val="0070C0"/>
                </a:solidFill>
              </a:rPr>
              <a:t>Networks</a:t>
            </a:r>
            <a:r>
              <a:rPr lang="zh-CN" altLang="en-US" sz="1600" dirty="0">
                <a:solidFill>
                  <a:srgbClr val="0070C0"/>
                </a:solidFill>
              </a:rPr>
              <a:t> </a:t>
            </a:r>
            <a:r>
              <a:rPr lang="en-US" altLang="zh-CN" sz="1600" dirty="0">
                <a:solidFill>
                  <a:srgbClr val="0070C0"/>
                </a:solidFill>
              </a:rPr>
              <a:t>for</a:t>
            </a:r>
            <a:r>
              <a:rPr lang="zh-CN" altLang="en-US" sz="1600" dirty="0">
                <a:solidFill>
                  <a:srgbClr val="0070C0"/>
                </a:solidFill>
              </a:rPr>
              <a:t> </a:t>
            </a:r>
            <a:r>
              <a:rPr lang="en-US" altLang="zh-CN" sz="1600" dirty="0">
                <a:solidFill>
                  <a:srgbClr val="0070C0"/>
                </a:solidFill>
              </a:rPr>
              <a:t>Semantic</a:t>
            </a:r>
            <a:r>
              <a:rPr lang="zh-CN" altLang="en-US" sz="1600" dirty="0">
                <a:solidFill>
                  <a:srgbClr val="0070C0"/>
                </a:solidFill>
              </a:rPr>
              <a:t> </a:t>
            </a:r>
            <a:r>
              <a:rPr lang="en-US" altLang="zh-CN" sz="1600" dirty="0">
                <a:solidFill>
                  <a:srgbClr val="0070C0"/>
                </a:solidFill>
              </a:rPr>
              <a:t>Segmentation,</a:t>
            </a:r>
            <a:r>
              <a:rPr lang="zh-CN" altLang="en-US" sz="1600" dirty="0">
                <a:solidFill>
                  <a:srgbClr val="0070C0"/>
                </a:solidFill>
              </a:rPr>
              <a:t> </a:t>
            </a:r>
            <a:r>
              <a:rPr lang="en-US" altLang="zh-CN" sz="1600" dirty="0">
                <a:solidFill>
                  <a:srgbClr val="0070C0"/>
                </a:solidFill>
              </a:rPr>
              <a:t>CVPR</a:t>
            </a:r>
            <a:r>
              <a:rPr lang="zh-CN" altLang="en-US" sz="1600" dirty="0">
                <a:solidFill>
                  <a:srgbClr val="0070C0"/>
                </a:solidFill>
              </a:rPr>
              <a:t> </a:t>
            </a:r>
            <a:r>
              <a:rPr lang="en-US" altLang="zh-CN" sz="1600" dirty="0">
                <a:solidFill>
                  <a:srgbClr val="0070C0"/>
                </a:solidFill>
              </a:rPr>
              <a:t>2015</a:t>
            </a:r>
            <a:endParaRPr lang="en-US" sz="1600" dirty="0">
              <a:solidFill>
                <a:srgbClr val="0070C0"/>
              </a:solidFill>
            </a:endParaRPr>
          </a:p>
        </p:txBody>
      </p:sp>
    </p:spTree>
    <p:extLst>
      <p:ext uri="{BB962C8B-B14F-4D97-AF65-F5344CB8AC3E}">
        <p14:creationId xmlns:p14="http://schemas.microsoft.com/office/powerpoint/2010/main" val="18541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More</a:t>
            </a:r>
            <a:r>
              <a:rPr lang="zh-CN" altLang="en-US" dirty="0"/>
              <a:t> </a:t>
            </a:r>
            <a:r>
              <a:rPr lang="en-US" altLang="zh-CN" dirty="0"/>
              <a:t>than</a:t>
            </a:r>
            <a:r>
              <a:rPr lang="zh-CN" altLang="en-US" dirty="0"/>
              <a:t> </a:t>
            </a:r>
            <a:r>
              <a:rPr lang="en-US" altLang="zh-CN" dirty="0"/>
              <a:t>one</a:t>
            </a:r>
            <a:r>
              <a:rPr lang="zh-CN" altLang="en-US" dirty="0"/>
              <a:t> </a:t>
            </a:r>
            <a:r>
              <a:rPr lang="en-US" altLang="zh-CN" dirty="0"/>
              <a:t>upsampling</a:t>
            </a:r>
            <a:r>
              <a:rPr lang="zh-CN" altLang="en-US" dirty="0"/>
              <a:t> </a:t>
            </a:r>
            <a:r>
              <a:rPr lang="en-US" altLang="zh-CN" dirty="0"/>
              <a:t>layer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1100" y="1956595"/>
            <a:ext cx="9829800" cy="4089400"/>
          </a:xfrm>
        </p:spPr>
      </p:pic>
      <p:sp>
        <p:nvSpPr>
          <p:cNvPr id="5" name="TextBox 4"/>
          <p:cNvSpPr txBox="1"/>
          <p:nvPr/>
        </p:nvSpPr>
        <p:spPr>
          <a:xfrm>
            <a:off x="3863697" y="6311901"/>
            <a:ext cx="6316601" cy="307777"/>
          </a:xfrm>
          <a:prstGeom prst="rect">
            <a:avLst/>
          </a:prstGeom>
          <a:noFill/>
        </p:spPr>
        <p:txBody>
          <a:bodyPr wrap="none" rtlCol="0">
            <a:spAutoFit/>
          </a:bodyPr>
          <a:lstStyle/>
          <a:p>
            <a:r>
              <a:rPr lang="en-US" sz="1400" dirty="0">
                <a:solidFill>
                  <a:srgbClr val="0070C0"/>
                </a:solidFill>
              </a:rPr>
              <a:t>Noh et al, “Learning Deconvolution Network for Semantic Segmentation”, ICCV 2015</a:t>
            </a:r>
          </a:p>
        </p:txBody>
      </p:sp>
    </p:spTree>
    <p:extLst>
      <p:ext uri="{BB962C8B-B14F-4D97-AF65-F5344CB8AC3E}">
        <p14:creationId xmlns:p14="http://schemas.microsoft.com/office/powerpoint/2010/main" val="631029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5BB8E-60B6-48F9-91B6-19055E870638}"/>
              </a:ext>
            </a:extLst>
          </p:cNvPr>
          <p:cNvSpPr>
            <a:spLocks noGrp="1"/>
          </p:cNvSpPr>
          <p:nvPr>
            <p:ph type="title"/>
          </p:nvPr>
        </p:nvSpPr>
        <p:spPr/>
        <p:txBody>
          <a:bodyPr/>
          <a:lstStyle/>
          <a:p>
            <a:r>
              <a:rPr lang="en-US" altLang="zh-CN" dirty="0"/>
              <a:t>Advances in Computer Vision</a:t>
            </a:r>
            <a:endParaRPr lang="en-US" dirty="0"/>
          </a:p>
        </p:txBody>
      </p:sp>
      <p:sp>
        <p:nvSpPr>
          <p:cNvPr id="7" name="Text Placeholder 6">
            <a:extLst>
              <a:ext uri="{FF2B5EF4-FFF2-40B4-BE49-F238E27FC236}">
                <a16:creationId xmlns:a16="http://schemas.microsoft.com/office/drawing/2014/main" id="{E09D8488-6388-4AEC-8AD5-E3E388C892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8245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FF0000"/>
                </a:solidFill>
              </a:rPr>
              <a:t>Generative Adversarial Networks </a:t>
            </a:r>
            <a:r>
              <a:rPr lang="en-US" b="1" dirty="0">
                <a:solidFill>
                  <a:schemeClr val="accent5">
                    <a:lumMod val="75000"/>
                  </a:schemeClr>
                </a:solidFill>
              </a:rPr>
              <a:t>(GANs)</a:t>
            </a:r>
          </a:p>
        </p:txBody>
      </p:sp>
    </p:spTree>
    <p:extLst>
      <p:ext uri="{BB962C8B-B14F-4D97-AF65-F5344CB8AC3E}">
        <p14:creationId xmlns:p14="http://schemas.microsoft.com/office/powerpoint/2010/main" val="945489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4375"/>
          </a:xfrm>
        </p:spPr>
        <p:txBody>
          <a:bodyPr>
            <a:normAutofit/>
          </a:bodyPr>
          <a:lstStyle/>
          <a:p>
            <a:pPr algn="ctr"/>
            <a:r>
              <a:rPr lang="en-US" b="1" dirty="0">
                <a:solidFill>
                  <a:srgbClr val="FF0000"/>
                </a:solidFill>
              </a:rPr>
              <a:t>Magic of GANs</a:t>
            </a:r>
            <a:r>
              <a:rPr lang="is-IS" b="1" dirty="0">
                <a:solidFill>
                  <a:srgbClr val="FF0000"/>
                </a:solidFill>
              </a:rPr>
              <a:t>…</a:t>
            </a:r>
            <a:endParaRPr lang="en-US" b="1" dirty="0">
              <a:solidFill>
                <a:srgbClr val="FF0000"/>
              </a:solidFill>
            </a:endParaRPr>
          </a:p>
        </p:txBody>
      </p:sp>
      <p:sp>
        <p:nvSpPr>
          <p:cNvPr id="9" name="Rectangle 8"/>
          <p:cNvSpPr/>
          <p:nvPr/>
        </p:nvSpPr>
        <p:spPr>
          <a:xfrm>
            <a:off x="1708879" y="1424065"/>
            <a:ext cx="2938072" cy="40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76" y="1154449"/>
            <a:ext cx="10709224" cy="5181243"/>
          </a:xfrm>
          <a:prstGeom prst="rect">
            <a:avLst/>
          </a:prstGeom>
        </p:spPr>
      </p:pic>
      <p:sp>
        <p:nvSpPr>
          <p:cNvPr id="11" name="Footer Placeholder 5"/>
          <p:cNvSpPr>
            <a:spLocks noGrp="1"/>
          </p:cNvSpPr>
          <p:nvPr>
            <p:ph type="ftr" sz="quarter" idx="11"/>
          </p:nvPr>
        </p:nvSpPr>
        <p:spPr>
          <a:xfrm>
            <a:off x="903127" y="6435470"/>
            <a:ext cx="10515600" cy="365125"/>
          </a:xfrm>
        </p:spPr>
        <p:txBody>
          <a:bodyPr/>
          <a:lstStyle/>
          <a:p>
            <a:pPr algn="r"/>
            <a:r>
              <a:rPr lang="en-US" dirty="0">
                <a:solidFill>
                  <a:prstClr val="black">
                    <a:tint val="75000"/>
                  </a:prstClr>
                </a:solidFill>
                <a:hlinkClick r:id="rId4"/>
              </a:rPr>
              <a:t>http://people.eecs.berkeley.edu/~junyanz/projects/gvm/</a:t>
            </a:r>
            <a:endParaRPr lang="en-US" dirty="0">
              <a:solidFill>
                <a:prstClr val="black">
                  <a:tint val="75000"/>
                </a:prstClr>
              </a:solidFill>
            </a:endParaRPr>
          </a:p>
        </p:txBody>
      </p:sp>
    </p:spTree>
    <p:extLst>
      <p:ext uri="{BB962C8B-B14F-4D97-AF65-F5344CB8AC3E}">
        <p14:creationId xmlns:p14="http://schemas.microsoft.com/office/powerpoint/2010/main" val="649294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593" y="884627"/>
            <a:ext cx="9200706" cy="4178654"/>
          </a:xfrm>
          <a:prstGeom prst="rect">
            <a:avLst/>
          </a:prstGeom>
        </p:spPr>
      </p:pic>
      <p:sp>
        <p:nvSpPr>
          <p:cNvPr id="4" name="Title 1"/>
          <p:cNvSpPr txBox="1">
            <a:spLocks/>
          </p:cNvSpPr>
          <p:nvPr/>
        </p:nvSpPr>
        <p:spPr>
          <a:xfrm>
            <a:off x="763249" y="201933"/>
            <a:ext cx="10515600" cy="49520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GAN’s Architecture</a:t>
            </a:r>
          </a:p>
        </p:txBody>
      </p:sp>
      <p:sp>
        <p:nvSpPr>
          <p:cNvPr id="5" name="TextBox 4"/>
          <p:cNvSpPr txBox="1"/>
          <p:nvPr/>
        </p:nvSpPr>
        <p:spPr>
          <a:xfrm>
            <a:off x="883170" y="5578535"/>
            <a:ext cx="10515600" cy="830997"/>
          </a:xfrm>
          <a:prstGeom prst="rect">
            <a:avLst/>
          </a:prstGeom>
          <a:noFill/>
        </p:spPr>
        <p:txBody>
          <a:bodyPr wrap="square" rtlCol="0">
            <a:spAutoFit/>
          </a:bodyPr>
          <a:lstStyle/>
          <a:p>
            <a:pPr marL="285750" indent="-285750">
              <a:buFont typeface="Arial" charset="0"/>
              <a:buChar char="•"/>
            </a:pPr>
            <a:r>
              <a:rPr lang="en-US" sz="2400" b="1" dirty="0">
                <a:solidFill>
                  <a:prstClr val="black"/>
                </a:solidFill>
              </a:rPr>
              <a:t>Z</a:t>
            </a:r>
            <a:r>
              <a:rPr lang="en-US" sz="2400" dirty="0">
                <a:solidFill>
                  <a:prstClr val="black"/>
                </a:solidFill>
              </a:rPr>
              <a:t> is some random noise (Gaussian/Uniform).</a:t>
            </a:r>
          </a:p>
          <a:p>
            <a:pPr marL="285750" indent="-285750">
              <a:buFont typeface="Arial" charset="0"/>
              <a:buChar char="•"/>
            </a:pPr>
            <a:r>
              <a:rPr lang="en-US" sz="2400" b="1" dirty="0">
                <a:solidFill>
                  <a:prstClr val="black"/>
                </a:solidFill>
              </a:rPr>
              <a:t>Z</a:t>
            </a:r>
            <a:r>
              <a:rPr lang="en-US" sz="2400" dirty="0">
                <a:solidFill>
                  <a:prstClr val="black"/>
                </a:solidFill>
              </a:rPr>
              <a:t> can be thought as the latent representation of the image.</a:t>
            </a:r>
          </a:p>
        </p:txBody>
      </p:sp>
      <p:sp>
        <p:nvSpPr>
          <p:cNvPr id="6" name="TextBox 5"/>
          <p:cNvSpPr txBox="1"/>
          <p:nvPr/>
        </p:nvSpPr>
        <p:spPr>
          <a:xfrm>
            <a:off x="2458387" y="2728210"/>
            <a:ext cx="374754" cy="369332"/>
          </a:xfrm>
          <a:prstGeom prst="rect">
            <a:avLst/>
          </a:prstGeom>
          <a:noFill/>
        </p:spPr>
        <p:txBody>
          <a:bodyPr wrap="square" rtlCol="0">
            <a:spAutoFit/>
          </a:bodyPr>
          <a:lstStyle/>
          <a:p>
            <a:r>
              <a:rPr lang="en-US" b="1" dirty="0">
                <a:solidFill>
                  <a:srgbClr val="FF0000"/>
                </a:solidFill>
              </a:rPr>
              <a:t>z</a:t>
            </a:r>
          </a:p>
        </p:txBody>
      </p:sp>
      <p:sp>
        <p:nvSpPr>
          <p:cNvPr id="8" name="TextBox 7"/>
          <p:cNvSpPr txBox="1"/>
          <p:nvPr/>
        </p:nvSpPr>
        <p:spPr>
          <a:xfrm>
            <a:off x="5354743" y="2912876"/>
            <a:ext cx="906148" cy="369332"/>
          </a:xfrm>
          <a:prstGeom prst="rect">
            <a:avLst/>
          </a:prstGeom>
          <a:noFill/>
        </p:spPr>
        <p:txBody>
          <a:bodyPr wrap="square" rtlCol="0">
            <a:spAutoFit/>
          </a:bodyPr>
          <a:lstStyle/>
          <a:p>
            <a:r>
              <a:rPr lang="en-US" b="1" dirty="0">
                <a:solidFill>
                  <a:srgbClr val="FF0000"/>
                </a:solidFill>
              </a:rPr>
              <a:t>G(z)</a:t>
            </a:r>
          </a:p>
        </p:txBody>
      </p:sp>
      <p:sp>
        <p:nvSpPr>
          <p:cNvPr id="10" name="TextBox 9"/>
          <p:cNvSpPr txBox="1"/>
          <p:nvPr/>
        </p:nvSpPr>
        <p:spPr>
          <a:xfrm>
            <a:off x="9344625" y="1851073"/>
            <a:ext cx="906148" cy="369332"/>
          </a:xfrm>
          <a:prstGeom prst="rect">
            <a:avLst/>
          </a:prstGeom>
          <a:noFill/>
        </p:spPr>
        <p:txBody>
          <a:bodyPr wrap="square" rtlCol="0">
            <a:spAutoFit/>
          </a:bodyPr>
          <a:lstStyle/>
          <a:p>
            <a:r>
              <a:rPr lang="en-US" b="1" dirty="0">
                <a:solidFill>
                  <a:srgbClr val="FF0000"/>
                </a:solidFill>
              </a:rPr>
              <a:t>D(x)</a:t>
            </a:r>
          </a:p>
        </p:txBody>
      </p:sp>
      <p:sp>
        <p:nvSpPr>
          <p:cNvPr id="11" name="TextBox 10"/>
          <p:cNvSpPr txBox="1"/>
          <p:nvPr/>
        </p:nvSpPr>
        <p:spPr>
          <a:xfrm>
            <a:off x="5468798" y="992107"/>
            <a:ext cx="906148" cy="369332"/>
          </a:xfrm>
          <a:prstGeom prst="rect">
            <a:avLst/>
          </a:prstGeom>
          <a:noFill/>
        </p:spPr>
        <p:txBody>
          <a:bodyPr wrap="square" rtlCol="0">
            <a:spAutoFit/>
          </a:bodyPr>
          <a:lstStyle/>
          <a:p>
            <a:r>
              <a:rPr lang="en-US" b="1" dirty="0">
                <a:solidFill>
                  <a:srgbClr val="FF0000"/>
                </a:solidFill>
              </a:rPr>
              <a:t>x</a:t>
            </a:r>
          </a:p>
        </p:txBody>
      </p:sp>
      <p:sp>
        <p:nvSpPr>
          <p:cNvPr id="12" name="TextBox 11"/>
          <p:cNvSpPr txBox="1"/>
          <p:nvPr/>
        </p:nvSpPr>
        <p:spPr>
          <a:xfrm>
            <a:off x="9359614" y="3232452"/>
            <a:ext cx="1181385" cy="369332"/>
          </a:xfrm>
          <a:prstGeom prst="rect">
            <a:avLst/>
          </a:prstGeom>
          <a:noFill/>
        </p:spPr>
        <p:txBody>
          <a:bodyPr wrap="square" rtlCol="0">
            <a:spAutoFit/>
          </a:bodyPr>
          <a:lstStyle/>
          <a:p>
            <a:r>
              <a:rPr lang="en-US" b="1" dirty="0">
                <a:solidFill>
                  <a:srgbClr val="FF0000"/>
                </a:solidFill>
              </a:rPr>
              <a:t>D(G(z))</a:t>
            </a:r>
          </a:p>
        </p:txBody>
      </p:sp>
      <p:sp>
        <p:nvSpPr>
          <p:cNvPr id="13" name="TextBox 12"/>
          <p:cNvSpPr txBox="1"/>
          <p:nvPr/>
        </p:nvSpPr>
        <p:spPr>
          <a:xfrm>
            <a:off x="3909441" y="2586226"/>
            <a:ext cx="906148" cy="369332"/>
          </a:xfrm>
          <a:prstGeom prst="rect">
            <a:avLst/>
          </a:prstGeom>
          <a:noFill/>
        </p:spPr>
        <p:txBody>
          <a:bodyPr wrap="square" rtlCol="0">
            <a:spAutoFit/>
          </a:bodyPr>
          <a:lstStyle/>
          <a:p>
            <a:r>
              <a:rPr lang="en-US" b="1" dirty="0">
                <a:solidFill>
                  <a:srgbClr val="FF0000"/>
                </a:solidFill>
              </a:rPr>
              <a:t>G</a:t>
            </a:r>
          </a:p>
        </p:txBody>
      </p:sp>
      <p:sp>
        <p:nvSpPr>
          <p:cNvPr id="14" name="TextBox 13"/>
          <p:cNvSpPr txBox="1"/>
          <p:nvPr/>
        </p:nvSpPr>
        <p:spPr>
          <a:xfrm>
            <a:off x="7713951" y="1851073"/>
            <a:ext cx="906148" cy="369332"/>
          </a:xfrm>
          <a:prstGeom prst="rect">
            <a:avLst/>
          </a:prstGeom>
          <a:noFill/>
        </p:spPr>
        <p:txBody>
          <a:bodyPr wrap="square" rtlCol="0">
            <a:spAutoFit/>
          </a:bodyPr>
          <a:lstStyle/>
          <a:p>
            <a:r>
              <a:rPr lang="en-US" b="1" dirty="0">
                <a:solidFill>
                  <a:srgbClr val="FF0000"/>
                </a:solidFill>
              </a:rPr>
              <a:t>D</a:t>
            </a:r>
          </a:p>
        </p:txBody>
      </p:sp>
      <p:sp>
        <p:nvSpPr>
          <p:cNvPr id="15" name="Footer Placeholder 5"/>
          <p:cNvSpPr>
            <a:spLocks noGrp="1"/>
          </p:cNvSpPr>
          <p:nvPr>
            <p:ph type="ftr" sz="quarter" idx="11"/>
          </p:nvPr>
        </p:nvSpPr>
        <p:spPr>
          <a:xfrm>
            <a:off x="1367820" y="6435470"/>
            <a:ext cx="10515600" cy="365125"/>
          </a:xfrm>
        </p:spPr>
        <p:txBody>
          <a:bodyPr/>
          <a:lstStyle/>
          <a:p>
            <a:pPr algn="r"/>
            <a:r>
              <a:rPr lang="en-US" dirty="0">
                <a:solidFill>
                  <a:prstClr val="black">
                    <a:lumMod val="50000"/>
                    <a:lumOff val="50000"/>
                  </a:prstClr>
                </a:solidFill>
              </a:rPr>
              <a:t>https://</a:t>
            </a:r>
            <a:r>
              <a:rPr lang="en-US" dirty="0" err="1">
                <a:solidFill>
                  <a:prstClr val="black">
                    <a:lumMod val="50000"/>
                    <a:lumOff val="50000"/>
                  </a:prstClr>
                </a:solidFill>
              </a:rPr>
              <a:t>www.slideshare.net</a:t>
            </a:r>
            <a:r>
              <a:rPr lang="en-US" dirty="0">
                <a:solidFill>
                  <a:prstClr val="black">
                    <a:lumMod val="50000"/>
                    <a:lumOff val="50000"/>
                  </a:prstClr>
                </a:solidFill>
              </a:rPr>
              <a:t>/</a:t>
            </a:r>
            <a:r>
              <a:rPr lang="en-US" dirty="0" err="1">
                <a:solidFill>
                  <a:prstClr val="black">
                    <a:lumMod val="50000"/>
                    <a:lumOff val="50000"/>
                  </a:prstClr>
                </a:solidFill>
              </a:rPr>
              <a:t>xavigiro</a:t>
            </a:r>
            <a:r>
              <a:rPr lang="en-US" dirty="0">
                <a:solidFill>
                  <a:prstClr val="black">
                    <a:lumMod val="50000"/>
                    <a:lumOff val="50000"/>
                  </a:prstClr>
                </a:solidFill>
              </a:rPr>
              <a:t>/deep-learning-for-computer-vision-generative-models-and-adversarial-training-upc-2016</a:t>
            </a:r>
          </a:p>
        </p:txBody>
      </p:sp>
    </p:spTree>
    <p:extLst>
      <p:ext uri="{BB962C8B-B14F-4D97-AF65-F5344CB8AC3E}">
        <p14:creationId xmlns:p14="http://schemas.microsoft.com/office/powerpoint/2010/main" val="2135996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6711" y="272797"/>
            <a:ext cx="10457815" cy="695960"/>
          </a:xfrm>
          <a:prstGeom prst="rect">
            <a:avLst/>
          </a:prstGeom>
        </p:spPr>
        <p:txBody>
          <a:bodyPr vert="horz" wrap="square" lIns="0" tIns="12700" rIns="0" bIns="0" rtlCol="0">
            <a:spAutoFit/>
          </a:bodyPr>
          <a:lstStyle/>
          <a:p>
            <a:pPr marL="12700">
              <a:lnSpc>
                <a:spcPct val="100000"/>
              </a:lnSpc>
              <a:spcBef>
                <a:spcPts val="100"/>
              </a:spcBef>
            </a:pPr>
            <a:r>
              <a:rPr spc="-70" dirty="0"/>
              <a:t>CNNs: </a:t>
            </a:r>
            <a:r>
              <a:rPr spc="-305" dirty="0"/>
              <a:t>Spatial </a:t>
            </a:r>
            <a:r>
              <a:rPr spc="-170" dirty="0"/>
              <a:t>Arrangement </a:t>
            </a:r>
            <a:r>
              <a:rPr spc="-75" dirty="0"/>
              <a:t>of </a:t>
            </a:r>
            <a:r>
              <a:rPr spc="-15" dirty="0"/>
              <a:t>Output</a:t>
            </a:r>
            <a:r>
              <a:rPr spc="-915" dirty="0"/>
              <a:t> </a:t>
            </a:r>
            <a:r>
              <a:rPr spc="-275" dirty="0"/>
              <a:t>Volume</a:t>
            </a:r>
          </a:p>
        </p:txBody>
      </p:sp>
      <p:sp>
        <p:nvSpPr>
          <p:cNvPr id="3" name="object 3"/>
          <p:cNvSpPr/>
          <p:nvPr/>
        </p:nvSpPr>
        <p:spPr>
          <a:xfrm>
            <a:off x="838200" y="1786127"/>
            <a:ext cx="5894832" cy="410260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241745" y="5127244"/>
            <a:ext cx="713740" cy="360680"/>
          </a:xfrm>
          <a:prstGeom prst="rect">
            <a:avLst/>
          </a:prstGeom>
        </p:spPr>
        <p:txBody>
          <a:bodyPr vert="horz" wrap="square" lIns="0" tIns="12700" rIns="0" bIns="0" rtlCol="0">
            <a:spAutoFit/>
          </a:bodyPr>
          <a:lstStyle/>
          <a:p>
            <a:pPr marL="12700">
              <a:lnSpc>
                <a:spcPct val="100000"/>
              </a:lnSpc>
              <a:spcBef>
                <a:spcPts val="100"/>
              </a:spcBef>
            </a:pPr>
            <a:r>
              <a:rPr sz="2200" b="1" spc="-90" dirty="0">
                <a:solidFill>
                  <a:srgbClr val="FF0000"/>
                </a:solidFill>
                <a:latin typeface="Trebuchet MS"/>
                <a:cs typeface="Trebuchet MS"/>
              </a:rPr>
              <a:t>wi</a:t>
            </a:r>
            <a:r>
              <a:rPr sz="2200" b="1" spc="-80" dirty="0">
                <a:solidFill>
                  <a:srgbClr val="FF0000"/>
                </a:solidFill>
                <a:latin typeface="Trebuchet MS"/>
                <a:cs typeface="Trebuchet MS"/>
              </a:rPr>
              <a:t>d</a:t>
            </a:r>
            <a:r>
              <a:rPr sz="2200" b="1" spc="-90" dirty="0">
                <a:solidFill>
                  <a:srgbClr val="FF0000"/>
                </a:solidFill>
                <a:latin typeface="Trebuchet MS"/>
                <a:cs typeface="Trebuchet MS"/>
              </a:rPr>
              <a:t>th</a:t>
            </a:r>
            <a:endParaRPr sz="2200">
              <a:latin typeface="Trebuchet MS"/>
              <a:cs typeface="Trebuchet MS"/>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9" name="object 9"/>
          <p:cNvSpPr txBox="1"/>
          <p:nvPr/>
        </p:nvSpPr>
        <p:spPr>
          <a:xfrm>
            <a:off x="11257089" y="6565196"/>
            <a:ext cx="718185" cy="198755"/>
          </a:xfrm>
          <a:prstGeom prst="rect">
            <a:avLst/>
          </a:prstGeom>
        </p:spPr>
        <p:txBody>
          <a:bodyPr vert="horz" wrap="square" lIns="0" tIns="0" rIns="0" bIns="0" rtlCol="0">
            <a:spAutoFit/>
          </a:bodyPr>
          <a:lstStyle/>
          <a:p>
            <a:pPr marL="12700">
              <a:lnSpc>
                <a:spcPts val="1420"/>
              </a:lnSpc>
            </a:pPr>
            <a:r>
              <a:rPr sz="1200" spc="-5" dirty="0">
                <a:latin typeface="Arial"/>
                <a:cs typeface="Arial"/>
              </a:rPr>
              <a:t>[3]</a:t>
            </a:r>
            <a:r>
              <a:rPr sz="1200" spc="15" dirty="0">
                <a:latin typeface="Arial"/>
                <a:cs typeface="Arial"/>
              </a:rPr>
              <a:t> </a:t>
            </a:r>
            <a:r>
              <a:rPr sz="1100" spc="-45" dirty="0">
                <a:latin typeface="Arial"/>
                <a:cs typeface="Arial"/>
              </a:rPr>
              <a:t>1/29/19</a:t>
            </a:r>
            <a:endParaRPr sz="1100">
              <a:latin typeface="Arial"/>
              <a:cs typeface="Arial"/>
            </a:endParaRPr>
          </a:p>
        </p:txBody>
      </p:sp>
      <p:sp>
        <p:nvSpPr>
          <p:cNvPr id="5" name="object 5"/>
          <p:cNvSpPr txBox="1"/>
          <p:nvPr/>
        </p:nvSpPr>
        <p:spPr>
          <a:xfrm>
            <a:off x="6745389" y="3298444"/>
            <a:ext cx="781050" cy="360680"/>
          </a:xfrm>
          <a:prstGeom prst="rect">
            <a:avLst/>
          </a:prstGeom>
        </p:spPr>
        <p:txBody>
          <a:bodyPr vert="horz" wrap="square" lIns="0" tIns="12700" rIns="0" bIns="0" rtlCol="0">
            <a:spAutoFit/>
          </a:bodyPr>
          <a:lstStyle/>
          <a:p>
            <a:pPr marL="12700">
              <a:lnSpc>
                <a:spcPct val="100000"/>
              </a:lnSpc>
              <a:spcBef>
                <a:spcPts val="100"/>
              </a:spcBef>
            </a:pPr>
            <a:r>
              <a:rPr sz="2200" b="1" spc="-100" dirty="0">
                <a:solidFill>
                  <a:srgbClr val="1F4E79"/>
                </a:solidFill>
                <a:latin typeface="Trebuchet MS"/>
                <a:cs typeface="Trebuchet MS"/>
              </a:rPr>
              <a:t>height</a:t>
            </a:r>
            <a:endParaRPr sz="2200">
              <a:latin typeface="Trebuchet MS"/>
              <a:cs typeface="Trebuchet MS"/>
            </a:endParaRPr>
          </a:p>
        </p:txBody>
      </p:sp>
      <p:sp>
        <p:nvSpPr>
          <p:cNvPr id="6" name="object 6"/>
          <p:cNvSpPr txBox="1">
            <a:spLocks noGrp="1"/>
          </p:cNvSpPr>
          <p:nvPr>
            <p:ph type="body" idx="1"/>
          </p:nvPr>
        </p:nvSpPr>
        <p:spPr>
          <a:prstGeom prst="rect">
            <a:avLst/>
          </a:prstGeom>
        </p:spPr>
        <p:txBody>
          <a:bodyPr vert="horz" wrap="square" lIns="0" tIns="148590" rIns="0" bIns="0" rtlCol="0">
            <a:spAutoFit/>
          </a:bodyPr>
          <a:lstStyle/>
          <a:p>
            <a:pPr marL="12700">
              <a:lnSpc>
                <a:spcPct val="100000"/>
              </a:lnSpc>
              <a:spcBef>
                <a:spcPts val="1170"/>
              </a:spcBef>
            </a:pPr>
            <a:r>
              <a:rPr spc="-95" dirty="0"/>
              <a:t>depth</a:t>
            </a:r>
          </a:p>
          <a:p>
            <a:pPr marL="3018155" algn="ctr">
              <a:lnSpc>
                <a:spcPct val="100000"/>
              </a:lnSpc>
              <a:spcBef>
                <a:spcPts val="1165"/>
              </a:spcBef>
            </a:pPr>
            <a:r>
              <a:rPr sz="2400" spc="-85" dirty="0">
                <a:solidFill>
                  <a:srgbClr val="000000"/>
                </a:solidFill>
              </a:rPr>
              <a:t>Layer</a:t>
            </a:r>
            <a:r>
              <a:rPr sz="2400" spc="-75" dirty="0">
                <a:solidFill>
                  <a:srgbClr val="000000"/>
                </a:solidFill>
              </a:rPr>
              <a:t> </a:t>
            </a:r>
            <a:r>
              <a:rPr sz="2400" spc="-70" dirty="0">
                <a:solidFill>
                  <a:srgbClr val="000000"/>
                </a:solidFill>
              </a:rPr>
              <a:t>Dimensions:</a:t>
            </a:r>
            <a:endParaRPr sz="2400" dirty="0"/>
          </a:p>
          <a:p>
            <a:pPr marL="2941320" algn="ctr">
              <a:lnSpc>
                <a:spcPct val="100000"/>
              </a:lnSpc>
              <a:spcBef>
                <a:spcPts val="625"/>
              </a:spcBef>
            </a:pPr>
            <a:r>
              <a:rPr sz="2400" b="0" spc="-190" dirty="0">
                <a:solidFill>
                  <a:srgbClr val="1F4E79"/>
                </a:solidFill>
                <a:latin typeface="DejaVu Sans"/>
                <a:cs typeface="DejaVu Sans"/>
              </a:rPr>
              <a:t>ℎ </a:t>
            </a:r>
            <a:r>
              <a:rPr lang="en-US" sz="2400" b="0" spc="170" dirty="0">
                <a:solidFill>
                  <a:srgbClr val="000000"/>
                </a:solidFill>
                <a:latin typeface="DejaVu Sans"/>
                <a:cs typeface="DejaVu Sans"/>
              </a:rPr>
              <a:t>*</a:t>
            </a:r>
            <a:r>
              <a:rPr sz="2400" b="0" spc="170" dirty="0">
                <a:solidFill>
                  <a:srgbClr val="000000"/>
                </a:solidFill>
                <a:latin typeface="DejaVu Sans"/>
                <a:cs typeface="DejaVu Sans"/>
              </a:rPr>
              <a:t> </a:t>
            </a:r>
            <a:r>
              <a:rPr lang="en-US" sz="2400" b="0" spc="-240" dirty="0">
                <a:solidFill>
                  <a:srgbClr val="FF0000"/>
                </a:solidFill>
                <a:latin typeface="DejaVu Sans"/>
                <a:cs typeface="DejaVu Sans"/>
              </a:rPr>
              <a:t>w </a:t>
            </a:r>
            <a:r>
              <a:rPr lang="en-US" sz="2400" b="0" spc="170" dirty="0">
                <a:solidFill>
                  <a:srgbClr val="000000"/>
                </a:solidFill>
                <a:latin typeface="DejaVu Sans"/>
                <a:cs typeface="DejaVu Sans"/>
              </a:rPr>
              <a:t>*</a:t>
            </a:r>
            <a:r>
              <a:rPr sz="2400" b="0" spc="-475" dirty="0">
                <a:solidFill>
                  <a:srgbClr val="000000"/>
                </a:solidFill>
                <a:latin typeface="DejaVu Sans"/>
                <a:cs typeface="DejaVu Sans"/>
              </a:rPr>
              <a:t> </a:t>
            </a:r>
            <a:r>
              <a:rPr lang="en-US" sz="2400" b="0" spc="-140" dirty="0">
                <a:latin typeface="DejaVu Sans"/>
                <a:cs typeface="DejaVu Sans"/>
              </a:rPr>
              <a:t>d</a:t>
            </a:r>
            <a:endParaRPr sz="2400" dirty="0">
              <a:latin typeface="DejaVu Sans"/>
              <a:cs typeface="DejaVu Sans"/>
            </a:endParaRPr>
          </a:p>
          <a:p>
            <a:pPr marL="3017520" algn="ctr">
              <a:lnSpc>
                <a:spcPct val="100000"/>
              </a:lnSpc>
              <a:spcBef>
                <a:spcPts val="1050"/>
              </a:spcBef>
            </a:pPr>
            <a:r>
              <a:rPr sz="2000" b="0" spc="-100" dirty="0">
                <a:solidFill>
                  <a:srgbClr val="000000"/>
                </a:solidFill>
                <a:latin typeface="Arial"/>
                <a:cs typeface="Arial"/>
              </a:rPr>
              <a:t>where </a:t>
            </a:r>
            <a:r>
              <a:rPr sz="2000" b="0" spc="-135" dirty="0">
                <a:solidFill>
                  <a:srgbClr val="000000"/>
                </a:solidFill>
                <a:latin typeface="Arial"/>
                <a:cs typeface="Arial"/>
              </a:rPr>
              <a:t>h </a:t>
            </a:r>
            <a:r>
              <a:rPr sz="2000" b="0" spc="-165" dirty="0">
                <a:solidFill>
                  <a:srgbClr val="000000"/>
                </a:solidFill>
                <a:latin typeface="Arial"/>
                <a:cs typeface="Arial"/>
              </a:rPr>
              <a:t>and </a:t>
            </a:r>
            <a:r>
              <a:rPr sz="2000" b="0" spc="-30" dirty="0">
                <a:solidFill>
                  <a:srgbClr val="000000"/>
                </a:solidFill>
                <a:latin typeface="Arial"/>
                <a:cs typeface="Arial"/>
              </a:rPr>
              <a:t>w </a:t>
            </a:r>
            <a:r>
              <a:rPr sz="2000" b="0" spc="-145" dirty="0">
                <a:solidFill>
                  <a:srgbClr val="000000"/>
                </a:solidFill>
                <a:latin typeface="Arial"/>
                <a:cs typeface="Arial"/>
              </a:rPr>
              <a:t>are spatial</a:t>
            </a:r>
            <a:r>
              <a:rPr sz="2000" b="0" spc="-300" dirty="0">
                <a:solidFill>
                  <a:srgbClr val="000000"/>
                </a:solidFill>
                <a:latin typeface="Arial"/>
                <a:cs typeface="Arial"/>
              </a:rPr>
              <a:t> </a:t>
            </a:r>
            <a:r>
              <a:rPr sz="2000" b="0" spc="-145" dirty="0">
                <a:solidFill>
                  <a:srgbClr val="000000"/>
                </a:solidFill>
                <a:latin typeface="Arial"/>
                <a:cs typeface="Arial"/>
              </a:rPr>
              <a:t>dimensions</a:t>
            </a:r>
            <a:endParaRPr sz="2000" dirty="0">
              <a:latin typeface="Arial"/>
              <a:cs typeface="Arial"/>
            </a:endParaRPr>
          </a:p>
        </p:txBody>
      </p:sp>
      <p:sp>
        <p:nvSpPr>
          <p:cNvPr id="7" name="object 7"/>
          <p:cNvSpPr txBox="1"/>
          <p:nvPr/>
        </p:nvSpPr>
        <p:spPr>
          <a:xfrm>
            <a:off x="8253412" y="3171444"/>
            <a:ext cx="2946400" cy="2421255"/>
          </a:xfrm>
          <a:prstGeom prst="rect">
            <a:avLst/>
          </a:prstGeom>
        </p:spPr>
        <p:txBody>
          <a:bodyPr vert="horz" wrap="square" lIns="0" tIns="12700" rIns="0" bIns="0" rtlCol="0">
            <a:spAutoFit/>
          </a:bodyPr>
          <a:lstStyle/>
          <a:p>
            <a:pPr marL="26034">
              <a:lnSpc>
                <a:spcPct val="100000"/>
              </a:lnSpc>
              <a:spcBef>
                <a:spcPts val="100"/>
              </a:spcBef>
            </a:pPr>
            <a:r>
              <a:rPr sz="2000" spc="-95" dirty="0">
                <a:latin typeface="Arial"/>
                <a:cs typeface="Arial"/>
              </a:rPr>
              <a:t>d </a:t>
            </a:r>
            <a:r>
              <a:rPr sz="2000" spc="-65" dirty="0">
                <a:latin typeface="Arial"/>
                <a:cs typeface="Arial"/>
              </a:rPr>
              <a:t>(depth) </a:t>
            </a:r>
            <a:r>
              <a:rPr sz="2000" spc="150" dirty="0">
                <a:latin typeface="Arial"/>
                <a:cs typeface="Arial"/>
              </a:rPr>
              <a:t>= </a:t>
            </a:r>
            <a:r>
              <a:rPr sz="2000" spc="-114" dirty="0">
                <a:latin typeface="Arial"/>
                <a:cs typeface="Arial"/>
              </a:rPr>
              <a:t>number </a:t>
            </a:r>
            <a:r>
              <a:rPr sz="2000" spc="-55" dirty="0">
                <a:latin typeface="Arial"/>
                <a:cs typeface="Arial"/>
              </a:rPr>
              <a:t>of</a:t>
            </a:r>
            <a:r>
              <a:rPr sz="2000" spc="70" dirty="0">
                <a:latin typeface="Arial"/>
                <a:cs typeface="Arial"/>
              </a:rPr>
              <a:t> </a:t>
            </a:r>
            <a:r>
              <a:rPr sz="2000" spc="-90" dirty="0">
                <a:latin typeface="Arial"/>
                <a:cs typeface="Arial"/>
              </a:rPr>
              <a:t>filters</a:t>
            </a:r>
            <a:endParaRPr sz="2000">
              <a:latin typeface="Arial"/>
              <a:cs typeface="Arial"/>
            </a:endParaRPr>
          </a:p>
          <a:p>
            <a:pPr marR="46355" algn="ctr">
              <a:lnSpc>
                <a:spcPct val="100000"/>
              </a:lnSpc>
              <a:spcBef>
                <a:spcPts val="1710"/>
              </a:spcBef>
            </a:pPr>
            <a:r>
              <a:rPr sz="2400" b="1" spc="-100" dirty="0">
                <a:latin typeface="Trebuchet MS"/>
                <a:cs typeface="Trebuchet MS"/>
              </a:rPr>
              <a:t>Stride:</a:t>
            </a:r>
            <a:endParaRPr sz="2400">
              <a:latin typeface="Trebuchet MS"/>
              <a:cs typeface="Trebuchet MS"/>
            </a:endParaRPr>
          </a:p>
          <a:p>
            <a:pPr marL="743585">
              <a:lnSpc>
                <a:spcPct val="100000"/>
              </a:lnSpc>
              <a:spcBef>
                <a:spcPts val="40"/>
              </a:spcBef>
            </a:pPr>
            <a:r>
              <a:rPr sz="2000" spc="-105" dirty="0">
                <a:latin typeface="Arial"/>
                <a:cs typeface="Arial"/>
              </a:rPr>
              <a:t>Filter </a:t>
            </a:r>
            <a:r>
              <a:rPr sz="2000" spc="-125" dirty="0">
                <a:latin typeface="Arial"/>
                <a:cs typeface="Arial"/>
              </a:rPr>
              <a:t>step</a:t>
            </a:r>
            <a:r>
              <a:rPr sz="2000" spc="80" dirty="0">
                <a:latin typeface="Arial"/>
                <a:cs typeface="Arial"/>
              </a:rPr>
              <a:t> </a:t>
            </a:r>
            <a:r>
              <a:rPr sz="2000" spc="-190" dirty="0">
                <a:latin typeface="Arial"/>
                <a:cs typeface="Arial"/>
              </a:rPr>
              <a:t>size</a:t>
            </a:r>
            <a:endParaRPr sz="2000">
              <a:latin typeface="Arial"/>
              <a:cs typeface="Arial"/>
            </a:endParaRPr>
          </a:p>
          <a:p>
            <a:pPr marL="12700" marR="52069" indent="-21590" algn="ctr">
              <a:lnSpc>
                <a:spcPct val="100299"/>
              </a:lnSpc>
              <a:spcBef>
                <a:spcPts val="1730"/>
              </a:spcBef>
            </a:pPr>
            <a:r>
              <a:rPr sz="2400" b="1" spc="-105" dirty="0">
                <a:latin typeface="Trebuchet MS"/>
                <a:cs typeface="Trebuchet MS"/>
              </a:rPr>
              <a:t>Receptive </a:t>
            </a:r>
            <a:r>
              <a:rPr sz="2400" b="1" spc="-145" dirty="0">
                <a:latin typeface="Trebuchet MS"/>
                <a:cs typeface="Trebuchet MS"/>
              </a:rPr>
              <a:t>Field:  </a:t>
            </a:r>
            <a:r>
              <a:rPr sz="2000" spc="-125" dirty="0">
                <a:latin typeface="Arial"/>
                <a:cs typeface="Arial"/>
              </a:rPr>
              <a:t>Locations </a:t>
            </a:r>
            <a:r>
              <a:rPr sz="2000" spc="-105" dirty="0">
                <a:latin typeface="Arial"/>
                <a:cs typeface="Arial"/>
              </a:rPr>
              <a:t>in </a:t>
            </a:r>
            <a:r>
              <a:rPr sz="2000" spc="-80" dirty="0">
                <a:latin typeface="Arial"/>
                <a:cs typeface="Arial"/>
              </a:rPr>
              <a:t>input </a:t>
            </a:r>
            <a:r>
              <a:rPr sz="2000" spc="-180" dirty="0">
                <a:latin typeface="Arial"/>
                <a:cs typeface="Arial"/>
              </a:rPr>
              <a:t>image </a:t>
            </a:r>
            <a:r>
              <a:rPr sz="2000" spc="-80" dirty="0">
                <a:latin typeface="Arial"/>
                <a:cs typeface="Arial"/>
              </a:rPr>
              <a:t>that  </a:t>
            </a:r>
            <a:r>
              <a:rPr sz="2000" spc="-260" dirty="0">
                <a:latin typeface="Arial"/>
                <a:cs typeface="Arial"/>
              </a:rPr>
              <a:t>a </a:t>
            </a:r>
            <a:r>
              <a:rPr sz="2000" spc="-105" dirty="0">
                <a:latin typeface="Arial"/>
                <a:cs typeface="Arial"/>
              </a:rPr>
              <a:t>node </a:t>
            </a:r>
            <a:r>
              <a:rPr sz="2000" spc="-185" dirty="0">
                <a:latin typeface="Arial"/>
                <a:cs typeface="Arial"/>
              </a:rPr>
              <a:t>is </a:t>
            </a:r>
            <a:r>
              <a:rPr sz="2000" spc="-114" dirty="0">
                <a:latin typeface="Arial"/>
                <a:cs typeface="Arial"/>
              </a:rPr>
              <a:t>path connected</a:t>
            </a:r>
            <a:r>
              <a:rPr sz="2000" spc="-60" dirty="0">
                <a:latin typeface="Arial"/>
                <a:cs typeface="Arial"/>
              </a:rPr>
              <a:t> </a:t>
            </a:r>
            <a:r>
              <a:rPr sz="2000" spc="5" dirty="0">
                <a:latin typeface="Arial"/>
                <a:cs typeface="Arial"/>
              </a:rPr>
              <a:t>to</a:t>
            </a:r>
            <a:endParaRPr sz="20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604624"/>
            <a:ext cx="10058400" cy="4568190"/>
          </a:xfrm>
          <a:prstGeom prst="rect">
            <a:avLst/>
          </a:prstGeom>
        </p:spPr>
      </p:pic>
      <p:sp>
        <p:nvSpPr>
          <p:cNvPr id="4" name="Title 1"/>
          <p:cNvSpPr txBox="1">
            <a:spLocks/>
          </p:cNvSpPr>
          <p:nvPr/>
        </p:nvSpPr>
        <p:spPr>
          <a:xfrm>
            <a:off x="838200" y="365125"/>
            <a:ext cx="10515600" cy="71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Training Discriminator</a:t>
            </a:r>
          </a:p>
        </p:txBody>
      </p:sp>
      <p:sp>
        <p:nvSpPr>
          <p:cNvPr id="5" name="Footer Placeholder 5"/>
          <p:cNvSpPr>
            <a:spLocks noGrp="1"/>
          </p:cNvSpPr>
          <p:nvPr>
            <p:ph type="ftr" sz="quarter" idx="11"/>
          </p:nvPr>
        </p:nvSpPr>
        <p:spPr>
          <a:xfrm>
            <a:off x="1367820" y="6435470"/>
            <a:ext cx="10515600" cy="365125"/>
          </a:xfrm>
        </p:spPr>
        <p:txBody>
          <a:bodyPr/>
          <a:lstStyle/>
          <a:p>
            <a:pPr algn="r"/>
            <a:r>
              <a:rPr lang="en-US" dirty="0">
                <a:solidFill>
                  <a:prstClr val="black">
                    <a:lumMod val="50000"/>
                    <a:lumOff val="50000"/>
                  </a:prstClr>
                </a:solidFill>
              </a:rPr>
              <a:t>https://</a:t>
            </a:r>
            <a:r>
              <a:rPr lang="en-US" dirty="0" err="1">
                <a:solidFill>
                  <a:prstClr val="black">
                    <a:lumMod val="50000"/>
                    <a:lumOff val="50000"/>
                  </a:prstClr>
                </a:solidFill>
              </a:rPr>
              <a:t>www.slideshare.net</a:t>
            </a:r>
            <a:r>
              <a:rPr lang="en-US" dirty="0">
                <a:solidFill>
                  <a:prstClr val="black">
                    <a:lumMod val="50000"/>
                    <a:lumOff val="50000"/>
                  </a:prstClr>
                </a:solidFill>
              </a:rPr>
              <a:t>/</a:t>
            </a:r>
            <a:r>
              <a:rPr lang="en-US" dirty="0" err="1">
                <a:solidFill>
                  <a:prstClr val="black">
                    <a:lumMod val="50000"/>
                    <a:lumOff val="50000"/>
                  </a:prstClr>
                </a:solidFill>
              </a:rPr>
              <a:t>xavigiro</a:t>
            </a:r>
            <a:r>
              <a:rPr lang="en-US" dirty="0">
                <a:solidFill>
                  <a:prstClr val="black">
                    <a:lumMod val="50000"/>
                    <a:lumOff val="50000"/>
                  </a:prstClr>
                </a:solidFill>
              </a:rPr>
              <a:t>/deep-learning-for-computer-vision-generative-models-and-adversarial-training-upc-2016</a:t>
            </a:r>
          </a:p>
        </p:txBody>
      </p:sp>
    </p:spTree>
    <p:extLst>
      <p:ext uri="{BB962C8B-B14F-4D97-AF65-F5344CB8AC3E}">
        <p14:creationId xmlns:p14="http://schemas.microsoft.com/office/powerpoint/2010/main" val="1526877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604624"/>
            <a:ext cx="10058400" cy="4568190"/>
          </a:xfrm>
        </p:spPr>
      </p:pic>
      <p:sp>
        <p:nvSpPr>
          <p:cNvPr id="5" name="Title 1"/>
          <p:cNvSpPr txBox="1">
            <a:spLocks/>
          </p:cNvSpPr>
          <p:nvPr/>
        </p:nvSpPr>
        <p:spPr>
          <a:xfrm>
            <a:off x="838200" y="365125"/>
            <a:ext cx="10515600" cy="71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Training Generator</a:t>
            </a:r>
          </a:p>
        </p:txBody>
      </p:sp>
      <p:sp>
        <p:nvSpPr>
          <p:cNvPr id="6" name="Footer Placeholder 5"/>
          <p:cNvSpPr>
            <a:spLocks noGrp="1"/>
          </p:cNvSpPr>
          <p:nvPr>
            <p:ph type="ftr" sz="quarter" idx="11"/>
          </p:nvPr>
        </p:nvSpPr>
        <p:spPr>
          <a:xfrm>
            <a:off x="1367820" y="6435470"/>
            <a:ext cx="10515600" cy="365125"/>
          </a:xfrm>
        </p:spPr>
        <p:txBody>
          <a:bodyPr/>
          <a:lstStyle/>
          <a:p>
            <a:pPr algn="r"/>
            <a:r>
              <a:rPr lang="en-US" dirty="0">
                <a:solidFill>
                  <a:prstClr val="black">
                    <a:lumMod val="50000"/>
                    <a:lumOff val="50000"/>
                  </a:prstClr>
                </a:solidFill>
              </a:rPr>
              <a:t>https://</a:t>
            </a:r>
            <a:r>
              <a:rPr lang="en-US" dirty="0" err="1">
                <a:solidFill>
                  <a:prstClr val="black">
                    <a:lumMod val="50000"/>
                    <a:lumOff val="50000"/>
                  </a:prstClr>
                </a:solidFill>
              </a:rPr>
              <a:t>www.slideshare.net</a:t>
            </a:r>
            <a:r>
              <a:rPr lang="en-US" dirty="0">
                <a:solidFill>
                  <a:prstClr val="black">
                    <a:lumMod val="50000"/>
                    <a:lumOff val="50000"/>
                  </a:prstClr>
                </a:solidFill>
              </a:rPr>
              <a:t>/</a:t>
            </a:r>
            <a:r>
              <a:rPr lang="en-US" dirty="0" err="1">
                <a:solidFill>
                  <a:prstClr val="black">
                    <a:lumMod val="50000"/>
                    <a:lumOff val="50000"/>
                  </a:prstClr>
                </a:solidFill>
              </a:rPr>
              <a:t>xavigiro</a:t>
            </a:r>
            <a:r>
              <a:rPr lang="en-US" dirty="0">
                <a:solidFill>
                  <a:prstClr val="black">
                    <a:lumMod val="50000"/>
                    <a:lumOff val="50000"/>
                  </a:prstClr>
                </a:solidFill>
              </a:rPr>
              <a:t>/deep-learning-for-computer-vision-generative-models-and-adversarial-training-upc-2016</a:t>
            </a:r>
          </a:p>
        </p:txBody>
      </p:sp>
    </p:spTree>
    <p:extLst>
      <p:ext uri="{BB962C8B-B14F-4D97-AF65-F5344CB8AC3E}">
        <p14:creationId xmlns:p14="http://schemas.microsoft.com/office/powerpoint/2010/main" val="598569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15225"/>
            <a:ext cx="10515600" cy="579255"/>
          </a:xfrm>
        </p:spPr>
        <p:txBody>
          <a:bodyPr>
            <a:normAutofit fontScale="90000"/>
          </a:bodyPr>
          <a:lstStyle/>
          <a:p>
            <a:pPr algn="ctr"/>
            <a:r>
              <a:rPr lang="en-US" sz="4000" b="1" dirty="0">
                <a:solidFill>
                  <a:srgbClr val="FF0000"/>
                </a:solidFill>
              </a:rPr>
              <a:t>Deep </a:t>
            </a:r>
            <a:r>
              <a:rPr lang="en-US" b="1" dirty="0">
                <a:solidFill>
                  <a:srgbClr val="FF0000"/>
                </a:solidFill>
              </a:rPr>
              <a:t>Convolutional</a:t>
            </a:r>
            <a:r>
              <a:rPr lang="en-US" sz="4000" b="1" dirty="0">
                <a:solidFill>
                  <a:srgbClr val="FF0000"/>
                </a:solidFill>
              </a:rPr>
              <a:t> GANs </a:t>
            </a:r>
            <a:r>
              <a:rPr lang="en-US" sz="4000" b="1" dirty="0">
                <a:solidFill>
                  <a:srgbClr val="5B9BD5">
                    <a:lumMod val="50000"/>
                  </a:srgbClr>
                </a:solidFill>
              </a:rPr>
              <a:t>(DCGANs)</a:t>
            </a:r>
            <a:endParaRPr lang="en-US" dirty="0"/>
          </a:p>
        </p:txBody>
      </p:sp>
      <p:sp>
        <p:nvSpPr>
          <p:cNvPr id="5" name="Content Placeholder 4"/>
          <p:cNvSpPr>
            <a:spLocks noGrp="1"/>
          </p:cNvSpPr>
          <p:nvPr>
            <p:ph idx="1"/>
          </p:nvPr>
        </p:nvSpPr>
        <p:spPr/>
        <p:txBody>
          <a:bodyPr/>
          <a:lstStyle/>
          <a:p>
            <a:pPr marL="0" indent="0">
              <a:buNone/>
            </a:pPr>
            <a:r>
              <a:rPr lang="en-US" dirty="0"/>
              <a:t>Generator Architecture</a:t>
            </a:r>
          </a:p>
        </p:txBody>
      </p:sp>
      <p:sp>
        <p:nvSpPr>
          <p:cNvPr id="6" name="Footer Placeholder 5"/>
          <p:cNvSpPr>
            <a:spLocks noGrp="1"/>
          </p:cNvSpPr>
          <p:nvPr>
            <p:ph type="ftr" sz="quarter" idx="11"/>
          </p:nvPr>
        </p:nvSpPr>
        <p:spPr>
          <a:xfrm>
            <a:off x="1184221" y="6356870"/>
            <a:ext cx="10814155" cy="365125"/>
          </a:xfrm>
        </p:spPr>
        <p:txBody>
          <a:bodyPr/>
          <a:lstStyle/>
          <a:p>
            <a:pPr algn="r"/>
            <a:r>
              <a:rPr lang="en-US" dirty="0">
                <a:solidFill>
                  <a:prstClr val="black">
                    <a:tint val="75000"/>
                  </a:prstClr>
                </a:solidFill>
              </a:rPr>
              <a:t>Radford, Alec, Luke Metz, and Soumith Chintala. "Unsupervised representation learning with deep convolutional generative adversarial networks." arXiv:1511.06434 (2015).</a:t>
            </a:r>
          </a:p>
        </p:txBody>
      </p:sp>
      <p:sp>
        <p:nvSpPr>
          <p:cNvPr id="9" name="Content Placeholder 4"/>
          <p:cNvSpPr txBox="1">
            <a:spLocks/>
          </p:cNvSpPr>
          <p:nvPr/>
        </p:nvSpPr>
        <p:spPr>
          <a:xfrm>
            <a:off x="7710012" y="1124264"/>
            <a:ext cx="4321690" cy="5051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FF0000"/>
                </a:solidFill>
              </a:rPr>
              <a:t>Key ideas</a:t>
            </a:r>
            <a:r>
              <a:rPr lang="en-US" sz="2400" dirty="0">
                <a:solidFill>
                  <a:prstClr val="black"/>
                </a:solidFill>
              </a:rPr>
              <a:t>:</a:t>
            </a:r>
          </a:p>
          <a:p>
            <a:r>
              <a:rPr lang="en-US" sz="2200" dirty="0">
                <a:solidFill>
                  <a:prstClr val="black"/>
                </a:solidFill>
              </a:rPr>
              <a:t>Replace FC hidden layers with Convolutions</a:t>
            </a:r>
          </a:p>
          <a:p>
            <a:pPr lvl="1"/>
            <a:r>
              <a:rPr lang="en-US" sz="1900" b="1" dirty="0">
                <a:solidFill>
                  <a:srgbClr val="5B9BD5">
                    <a:lumMod val="50000"/>
                  </a:srgbClr>
                </a:solidFill>
              </a:rPr>
              <a:t>Generator:</a:t>
            </a:r>
            <a:r>
              <a:rPr lang="en-US" sz="1900" dirty="0">
                <a:solidFill>
                  <a:prstClr val="black"/>
                </a:solidFill>
              </a:rPr>
              <a:t> Fractional-</a:t>
            </a:r>
            <a:r>
              <a:rPr lang="en-US" sz="1900" dirty="0" err="1">
                <a:solidFill>
                  <a:prstClr val="black"/>
                </a:solidFill>
              </a:rPr>
              <a:t>Strided</a:t>
            </a:r>
            <a:r>
              <a:rPr lang="en-US" sz="1900" dirty="0">
                <a:solidFill>
                  <a:prstClr val="black"/>
                </a:solidFill>
              </a:rPr>
              <a:t> convolutions</a:t>
            </a:r>
          </a:p>
          <a:p>
            <a:pPr lvl="1"/>
            <a:endParaRPr lang="en-US" sz="2200" dirty="0">
              <a:solidFill>
                <a:prstClr val="black"/>
              </a:solidFill>
            </a:endParaRPr>
          </a:p>
          <a:p>
            <a:r>
              <a:rPr lang="en-US" sz="2200" dirty="0">
                <a:solidFill>
                  <a:prstClr val="black"/>
                </a:solidFill>
              </a:rPr>
              <a:t>Use Batch Normalization after each layer</a:t>
            </a:r>
          </a:p>
          <a:p>
            <a:endParaRPr lang="en-US" sz="2200" dirty="0">
              <a:solidFill>
                <a:prstClr val="black"/>
              </a:solidFill>
            </a:endParaRPr>
          </a:p>
          <a:p>
            <a:r>
              <a:rPr lang="en-US" sz="2200" b="1" dirty="0">
                <a:solidFill>
                  <a:srgbClr val="5B9BD5">
                    <a:lumMod val="50000"/>
                  </a:srgbClr>
                </a:solidFill>
              </a:rPr>
              <a:t>Inside Generator</a:t>
            </a:r>
          </a:p>
          <a:p>
            <a:pPr lvl="1"/>
            <a:r>
              <a:rPr lang="en-US" sz="1800" dirty="0">
                <a:solidFill>
                  <a:prstClr val="black"/>
                </a:solidFill>
              </a:rPr>
              <a:t>Use </a:t>
            </a:r>
            <a:r>
              <a:rPr lang="en-US" sz="1800" dirty="0" err="1">
                <a:solidFill>
                  <a:prstClr val="black"/>
                </a:solidFill>
              </a:rPr>
              <a:t>ReLU</a:t>
            </a:r>
            <a:r>
              <a:rPr lang="en-US" sz="1800" dirty="0">
                <a:solidFill>
                  <a:prstClr val="black"/>
                </a:solidFill>
              </a:rPr>
              <a:t> for hidden layers</a:t>
            </a:r>
          </a:p>
          <a:p>
            <a:pPr lvl="1"/>
            <a:r>
              <a:rPr lang="en-US" sz="1800" dirty="0">
                <a:solidFill>
                  <a:prstClr val="black"/>
                </a:solidFill>
              </a:rPr>
              <a:t>Use </a:t>
            </a:r>
            <a:r>
              <a:rPr lang="en-US" sz="1800" dirty="0" err="1">
                <a:solidFill>
                  <a:prstClr val="black"/>
                </a:solidFill>
              </a:rPr>
              <a:t>Tanh</a:t>
            </a:r>
            <a:r>
              <a:rPr lang="en-US" sz="1800" dirty="0">
                <a:solidFill>
                  <a:prstClr val="black"/>
                </a:solidFill>
              </a:rPr>
              <a:t> for the output layer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 y="2365247"/>
            <a:ext cx="7435121" cy="3585850"/>
          </a:xfrm>
          <a:prstGeom prst="rect">
            <a:avLst/>
          </a:prstGeom>
        </p:spPr>
      </p:pic>
      <p:sp>
        <p:nvSpPr>
          <p:cNvPr id="3" name="Rectangle 2"/>
          <p:cNvSpPr/>
          <p:nvPr/>
        </p:nvSpPr>
        <p:spPr>
          <a:xfrm flipH="1">
            <a:off x="7585023" y="1034297"/>
            <a:ext cx="4446678" cy="4961769"/>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316721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624226"/>
          </a:xfrm>
        </p:spPr>
        <p:txBody>
          <a:bodyPr>
            <a:noAutofit/>
          </a:bodyPr>
          <a:lstStyle/>
          <a:p>
            <a:pPr algn="ctr"/>
            <a:r>
              <a:rPr lang="en-US" sz="4000" b="1" dirty="0">
                <a:solidFill>
                  <a:srgbClr val="FF0000"/>
                </a:solidFill>
              </a:rPr>
              <a:t>Latent vectors capture interesting patterns</a:t>
            </a:r>
            <a:r>
              <a:rPr lang="is-IS" sz="4000" b="1" dirty="0">
                <a:solidFill>
                  <a:srgbClr val="FF0000"/>
                </a:solidFill>
              </a:rPr>
              <a:t>…</a:t>
            </a:r>
            <a:endParaRPr lang="en-US" sz="4000" b="1" dirty="0">
              <a:solidFill>
                <a:srgbClr val="FF0000"/>
              </a:solidFill>
            </a:endParaRPr>
          </a:p>
        </p:txBody>
      </p:sp>
      <p:sp>
        <p:nvSpPr>
          <p:cNvPr id="6" name="Footer Placeholder 5"/>
          <p:cNvSpPr>
            <a:spLocks noGrp="1"/>
          </p:cNvSpPr>
          <p:nvPr>
            <p:ph type="ftr" sz="quarter" idx="11"/>
          </p:nvPr>
        </p:nvSpPr>
        <p:spPr>
          <a:xfrm>
            <a:off x="1139251" y="6461800"/>
            <a:ext cx="10904096" cy="365125"/>
          </a:xfrm>
        </p:spPr>
        <p:txBody>
          <a:bodyPr/>
          <a:lstStyle/>
          <a:p>
            <a:pPr algn="r"/>
            <a:r>
              <a:rPr lang="en-US" dirty="0">
                <a:solidFill>
                  <a:prstClr val="black">
                    <a:tint val="75000"/>
                  </a:prstClr>
                </a:solidFill>
              </a:rPr>
              <a:t>Radford, Alec, Luke Metz, and Soumith Chintala. "Unsupervised representation learning with deep convolutional generative adversarial networks." arXiv:1511.06434 (2015).</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394085"/>
            <a:ext cx="10089630" cy="4760696"/>
          </a:xfrm>
          <a:prstGeom prst="rect">
            <a:avLst/>
          </a:prstGeom>
        </p:spPr>
      </p:pic>
    </p:spTree>
    <p:extLst>
      <p:ext uri="{BB962C8B-B14F-4D97-AF65-F5344CB8AC3E}">
        <p14:creationId xmlns:p14="http://schemas.microsoft.com/office/powerpoint/2010/main" val="711339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
            <a:ext cx="9144000" cy="2059305"/>
          </a:xfrm>
          <a:custGeom>
            <a:avLst/>
            <a:gdLst/>
            <a:ahLst/>
            <a:cxnLst/>
            <a:rect l="l" t="t" r="r" b="b"/>
            <a:pathLst>
              <a:path w="9144000" h="2059305">
                <a:moveTo>
                  <a:pt x="0" y="2058924"/>
                </a:moveTo>
                <a:lnTo>
                  <a:pt x="9144000" y="2058924"/>
                </a:lnTo>
                <a:lnTo>
                  <a:pt x="9144000" y="0"/>
                </a:lnTo>
                <a:lnTo>
                  <a:pt x="0" y="0"/>
                </a:lnTo>
                <a:lnTo>
                  <a:pt x="0" y="2058924"/>
                </a:lnTo>
                <a:close/>
              </a:path>
            </a:pathLst>
          </a:custGeom>
          <a:solidFill>
            <a:srgbClr val="17406C"/>
          </a:solidFill>
        </p:spPr>
        <p:txBody>
          <a:bodyPr wrap="square" lIns="0" tIns="0" rIns="0" bIns="0" rtlCol="0"/>
          <a:lstStyle/>
          <a:p>
            <a:endParaRPr/>
          </a:p>
        </p:txBody>
      </p:sp>
      <p:sp>
        <p:nvSpPr>
          <p:cNvPr id="3" name="object 3"/>
          <p:cNvSpPr/>
          <p:nvPr/>
        </p:nvSpPr>
        <p:spPr>
          <a:xfrm>
            <a:off x="1524000" y="4495800"/>
            <a:ext cx="9144000" cy="2362200"/>
          </a:xfrm>
          <a:custGeom>
            <a:avLst/>
            <a:gdLst/>
            <a:ahLst/>
            <a:cxnLst/>
            <a:rect l="l" t="t" r="r" b="b"/>
            <a:pathLst>
              <a:path w="9144000" h="2362200">
                <a:moveTo>
                  <a:pt x="0" y="2362199"/>
                </a:moveTo>
                <a:lnTo>
                  <a:pt x="9144000" y="2362199"/>
                </a:lnTo>
                <a:lnTo>
                  <a:pt x="9144000" y="0"/>
                </a:lnTo>
                <a:lnTo>
                  <a:pt x="0" y="0"/>
                </a:lnTo>
                <a:lnTo>
                  <a:pt x="0" y="2362199"/>
                </a:lnTo>
                <a:close/>
              </a:path>
            </a:pathLst>
          </a:custGeom>
          <a:solidFill>
            <a:srgbClr val="17406C"/>
          </a:solidFill>
        </p:spPr>
        <p:txBody>
          <a:bodyPr wrap="square" lIns="0" tIns="0" rIns="0" bIns="0" rtlCol="0"/>
          <a:lstStyle/>
          <a:p>
            <a:endParaRPr/>
          </a:p>
        </p:txBody>
      </p:sp>
      <p:sp>
        <p:nvSpPr>
          <p:cNvPr id="4" name="object 4"/>
          <p:cNvSpPr/>
          <p:nvPr/>
        </p:nvSpPr>
        <p:spPr>
          <a:xfrm>
            <a:off x="1524000" y="2058923"/>
            <a:ext cx="9141460" cy="1828800"/>
          </a:xfrm>
          <a:custGeom>
            <a:avLst/>
            <a:gdLst/>
            <a:ahLst/>
            <a:cxnLst/>
            <a:rect l="l" t="t" r="r" b="b"/>
            <a:pathLst>
              <a:path w="9141460" h="1828800">
                <a:moveTo>
                  <a:pt x="0" y="1828800"/>
                </a:moveTo>
                <a:lnTo>
                  <a:pt x="9140952" y="1828800"/>
                </a:lnTo>
                <a:lnTo>
                  <a:pt x="9140952" y="0"/>
                </a:lnTo>
                <a:lnTo>
                  <a:pt x="0" y="0"/>
                </a:lnTo>
                <a:lnTo>
                  <a:pt x="0" y="1828800"/>
                </a:lnTo>
                <a:close/>
              </a:path>
            </a:pathLst>
          </a:custGeom>
          <a:solidFill>
            <a:srgbClr val="0FCF9B"/>
          </a:solidFill>
        </p:spPr>
        <p:txBody>
          <a:bodyPr wrap="square" lIns="0" tIns="0" rIns="0" bIns="0" rtlCol="0"/>
          <a:lstStyle/>
          <a:p>
            <a:endParaRPr/>
          </a:p>
        </p:txBody>
      </p:sp>
      <p:sp>
        <p:nvSpPr>
          <p:cNvPr id="5" name="object 5"/>
          <p:cNvSpPr/>
          <p:nvPr/>
        </p:nvSpPr>
        <p:spPr>
          <a:xfrm>
            <a:off x="1524000" y="3887723"/>
            <a:ext cx="9141460" cy="608330"/>
          </a:xfrm>
          <a:custGeom>
            <a:avLst/>
            <a:gdLst/>
            <a:ahLst/>
            <a:cxnLst/>
            <a:rect l="l" t="t" r="r" b="b"/>
            <a:pathLst>
              <a:path w="9141460" h="608329">
                <a:moveTo>
                  <a:pt x="0" y="608076"/>
                </a:moveTo>
                <a:lnTo>
                  <a:pt x="9140952" y="608076"/>
                </a:lnTo>
                <a:lnTo>
                  <a:pt x="9140952" y="0"/>
                </a:lnTo>
                <a:lnTo>
                  <a:pt x="0" y="0"/>
                </a:lnTo>
                <a:lnTo>
                  <a:pt x="0" y="608076"/>
                </a:lnTo>
                <a:close/>
              </a:path>
            </a:pathLst>
          </a:custGeom>
          <a:solidFill>
            <a:srgbClr val="009DD9"/>
          </a:solidFill>
        </p:spPr>
        <p:txBody>
          <a:bodyPr wrap="square" lIns="0" tIns="0" rIns="0" bIns="0" rtlCol="0"/>
          <a:lstStyle/>
          <a:p>
            <a:endParaRPr/>
          </a:p>
        </p:txBody>
      </p:sp>
      <p:sp>
        <p:nvSpPr>
          <p:cNvPr id="6" name="object 6"/>
          <p:cNvSpPr txBox="1">
            <a:spLocks noGrp="1"/>
          </p:cNvSpPr>
          <p:nvPr>
            <p:ph type="title"/>
          </p:nvPr>
        </p:nvSpPr>
        <p:spPr>
          <a:xfrm>
            <a:off x="2859151" y="2569811"/>
            <a:ext cx="6483985" cy="689932"/>
          </a:xfrm>
          <a:prstGeom prst="rect">
            <a:avLst/>
          </a:prstGeom>
        </p:spPr>
        <p:txBody>
          <a:bodyPr vert="horz" wrap="square" lIns="0" tIns="12700" rIns="0" bIns="0" rtlCol="0" anchor="ctr">
            <a:spAutoFit/>
          </a:bodyPr>
          <a:lstStyle/>
          <a:p>
            <a:pPr marL="12700">
              <a:lnSpc>
                <a:spcPct val="100000"/>
              </a:lnSpc>
              <a:spcBef>
                <a:spcPts val="100"/>
              </a:spcBef>
            </a:pPr>
            <a:r>
              <a:rPr spc="-5" dirty="0"/>
              <a:t>SELF-SUPERVISION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822705"/>
            <a:ext cx="9144000" cy="4758055"/>
          </a:xfrm>
          <a:custGeom>
            <a:avLst/>
            <a:gdLst/>
            <a:ahLst/>
            <a:cxnLst/>
            <a:rect l="l" t="t" r="r" b="b"/>
            <a:pathLst>
              <a:path w="9144000" h="4758055">
                <a:moveTo>
                  <a:pt x="0" y="4757928"/>
                </a:moveTo>
                <a:lnTo>
                  <a:pt x="9144000" y="4757928"/>
                </a:lnTo>
                <a:lnTo>
                  <a:pt x="9144000" y="0"/>
                </a:lnTo>
                <a:lnTo>
                  <a:pt x="0" y="0"/>
                </a:lnTo>
                <a:lnTo>
                  <a:pt x="0" y="4757928"/>
                </a:lnTo>
                <a:close/>
              </a:path>
            </a:pathLst>
          </a:custGeom>
          <a:solidFill>
            <a:srgbClr val="17406C"/>
          </a:solidFill>
        </p:spPr>
        <p:txBody>
          <a:bodyPr wrap="square" lIns="0" tIns="0" rIns="0" bIns="0" rtlCol="0"/>
          <a:lstStyle/>
          <a:p>
            <a:endParaRPr/>
          </a:p>
        </p:txBody>
      </p:sp>
      <p:sp>
        <p:nvSpPr>
          <p:cNvPr id="3" name="object 3"/>
          <p:cNvSpPr/>
          <p:nvPr/>
        </p:nvSpPr>
        <p:spPr>
          <a:xfrm>
            <a:off x="1524000" y="176784"/>
            <a:ext cx="9142730" cy="1645920"/>
          </a:xfrm>
          <a:custGeom>
            <a:avLst/>
            <a:gdLst/>
            <a:ahLst/>
            <a:cxnLst/>
            <a:rect l="l" t="t" r="r" b="b"/>
            <a:pathLst>
              <a:path w="9142730" h="1645920">
                <a:moveTo>
                  <a:pt x="0" y="1645920"/>
                </a:moveTo>
                <a:lnTo>
                  <a:pt x="9142476" y="1645920"/>
                </a:lnTo>
                <a:lnTo>
                  <a:pt x="9142476" y="0"/>
                </a:lnTo>
                <a:lnTo>
                  <a:pt x="0" y="0"/>
                </a:lnTo>
                <a:lnTo>
                  <a:pt x="0" y="1645920"/>
                </a:lnTo>
                <a:close/>
              </a:path>
            </a:pathLst>
          </a:custGeom>
          <a:solidFill>
            <a:srgbClr val="009DD9"/>
          </a:solidFill>
        </p:spPr>
        <p:txBody>
          <a:bodyPr wrap="square" lIns="0" tIns="0" rIns="0" bIns="0" rtlCol="0"/>
          <a:lstStyle/>
          <a:p>
            <a:endParaRPr/>
          </a:p>
        </p:txBody>
      </p:sp>
      <p:sp>
        <p:nvSpPr>
          <p:cNvPr id="4" name="object 4"/>
          <p:cNvSpPr txBox="1">
            <a:spLocks noGrp="1"/>
          </p:cNvSpPr>
          <p:nvPr>
            <p:ph type="title"/>
          </p:nvPr>
        </p:nvSpPr>
        <p:spPr>
          <a:xfrm>
            <a:off x="2287930" y="648080"/>
            <a:ext cx="4404360" cy="635000"/>
          </a:xfrm>
          <a:prstGeom prst="rect">
            <a:avLst/>
          </a:prstGeom>
        </p:spPr>
        <p:txBody>
          <a:bodyPr vert="horz" wrap="square" lIns="0" tIns="12065" rIns="0" bIns="0" rtlCol="0" anchor="ctr">
            <a:spAutoFit/>
          </a:bodyPr>
          <a:lstStyle/>
          <a:p>
            <a:pPr marL="12700">
              <a:lnSpc>
                <a:spcPct val="100000"/>
              </a:lnSpc>
              <a:spcBef>
                <a:spcPts val="95"/>
              </a:spcBef>
            </a:pPr>
            <a:r>
              <a:rPr sz="4000" spc="-10" dirty="0"/>
              <a:t>IMAGE</a:t>
            </a:r>
            <a:r>
              <a:rPr sz="4000" spc="-60" dirty="0"/>
              <a:t> </a:t>
            </a:r>
            <a:r>
              <a:rPr sz="4000" spc="-35" dirty="0"/>
              <a:t>IN-PAINTING</a:t>
            </a:r>
            <a:endParaRPr sz="4000"/>
          </a:p>
        </p:txBody>
      </p:sp>
      <p:sp>
        <p:nvSpPr>
          <p:cNvPr id="5" name="object 5"/>
          <p:cNvSpPr/>
          <p:nvPr/>
        </p:nvSpPr>
        <p:spPr>
          <a:xfrm>
            <a:off x="6553200" y="1917192"/>
            <a:ext cx="3986784" cy="458571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199234" y="2251914"/>
            <a:ext cx="3531235" cy="1567815"/>
          </a:xfrm>
          <a:prstGeom prst="rect">
            <a:avLst/>
          </a:prstGeom>
        </p:spPr>
        <p:txBody>
          <a:bodyPr vert="horz" wrap="square" lIns="0" tIns="45720" rIns="0" bIns="0" rtlCol="0">
            <a:spAutoFit/>
          </a:bodyPr>
          <a:lstStyle/>
          <a:p>
            <a:pPr marL="12700" marR="5080">
              <a:lnSpc>
                <a:spcPct val="90000"/>
              </a:lnSpc>
              <a:spcBef>
                <a:spcPts val="360"/>
              </a:spcBef>
            </a:pPr>
            <a:r>
              <a:rPr sz="2200" spc="-10" dirty="0">
                <a:solidFill>
                  <a:srgbClr val="FFFFFF"/>
                </a:solidFill>
                <a:latin typeface="Corbel"/>
                <a:cs typeface="Corbel"/>
              </a:rPr>
              <a:t>Correctly predicting </a:t>
            </a:r>
            <a:r>
              <a:rPr sz="2200" spc="-5" dirty="0">
                <a:solidFill>
                  <a:srgbClr val="FFFFFF"/>
                </a:solidFill>
                <a:latin typeface="Corbel"/>
                <a:cs typeface="Corbel"/>
              </a:rPr>
              <a:t>large  image patches in a photo  realistic manner </a:t>
            </a:r>
            <a:r>
              <a:rPr sz="2200" spc="-10" dirty="0">
                <a:solidFill>
                  <a:srgbClr val="FFFFFF"/>
                </a:solidFill>
                <a:latin typeface="Corbel"/>
                <a:cs typeface="Corbel"/>
              </a:rPr>
              <a:t>suggests that  </a:t>
            </a:r>
            <a:r>
              <a:rPr sz="2200" spc="-5" dirty="0">
                <a:solidFill>
                  <a:srgbClr val="FFFFFF"/>
                </a:solidFill>
                <a:latin typeface="Corbel"/>
                <a:cs typeface="Corbel"/>
              </a:rPr>
              <a:t>model </a:t>
            </a:r>
            <a:r>
              <a:rPr sz="2200" spc="-10" dirty="0">
                <a:solidFill>
                  <a:srgbClr val="FFFFFF"/>
                </a:solidFill>
                <a:latin typeface="Corbel"/>
                <a:cs typeface="Corbel"/>
              </a:rPr>
              <a:t>has </a:t>
            </a:r>
            <a:r>
              <a:rPr sz="2200" spc="-5" dirty="0">
                <a:solidFill>
                  <a:srgbClr val="FFFFFF"/>
                </a:solidFill>
                <a:latin typeface="Corbel"/>
                <a:cs typeface="Corbel"/>
              </a:rPr>
              <a:t>ability to generalize  real world</a:t>
            </a:r>
            <a:r>
              <a:rPr sz="2200" spc="10" dirty="0">
                <a:solidFill>
                  <a:srgbClr val="FFFFFF"/>
                </a:solidFill>
                <a:latin typeface="Corbel"/>
                <a:cs typeface="Corbel"/>
              </a:rPr>
              <a:t> </a:t>
            </a:r>
            <a:r>
              <a:rPr sz="2200" spc="-10" dirty="0">
                <a:solidFill>
                  <a:srgbClr val="FFFFFF"/>
                </a:solidFill>
                <a:latin typeface="Corbel"/>
                <a:cs typeface="Corbel"/>
              </a:rPr>
              <a:t>objects.</a:t>
            </a:r>
            <a:endParaRPr sz="2200">
              <a:latin typeface="Corbel"/>
              <a:cs typeface="Corbel"/>
            </a:endParaRPr>
          </a:p>
        </p:txBody>
      </p:sp>
      <p:sp>
        <p:nvSpPr>
          <p:cNvPr id="7" name="object 7"/>
          <p:cNvSpPr/>
          <p:nvPr/>
        </p:nvSpPr>
        <p:spPr>
          <a:xfrm>
            <a:off x="1524000" y="6580632"/>
            <a:ext cx="9144000" cy="277495"/>
          </a:xfrm>
          <a:custGeom>
            <a:avLst/>
            <a:gdLst/>
            <a:ahLst/>
            <a:cxnLst/>
            <a:rect l="l" t="t" r="r" b="b"/>
            <a:pathLst>
              <a:path w="9144000" h="277495">
                <a:moveTo>
                  <a:pt x="0" y="277368"/>
                </a:moveTo>
                <a:lnTo>
                  <a:pt x="9144000" y="277368"/>
                </a:lnTo>
                <a:lnTo>
                  <a:pt x="9144000" y="0"/>
                </a:lnTo>
                <a:lnTo>
                  <a:pt x="0" y="0"/>
                </a:lnTo>
                <a:lnTo>
                  <a:pt x="0" y="277368"/>
                </a:lnTo>
                <a:close/>
              </a:path>
            </a:pathLst>
          </a:custGeom>
          <a:solidFill>
            <a:srgbClr val="0FCF9B"/>
          </a:solidFill>
        </p:spPr>
        <p:txBody>
          <a:bodyPr wrap="square" lIns="0" tIns="0" rIns="0" bIns="0" rtlCol="0"/>
          <a:lstStyle/>
          <a:p>
            <a:endParaRPr/>
          </a:p>
        </p:txBody>
      </p:sp>
      <p:sp>
        <p:nvSpPr>
          <p:cNvPr id="8" name="object 8"/>
          <p:cNvSpPr/>
          <p:nvPr/>
        </p:nvSpPr>
        <p:spPr>
          <a:xfrm>
            <a:off x="1723644" y="4568952"/>
            <a:ext cx="4718304" cy="1933956"/>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602740" y="6625345"/>
            <a:ext cx="8879205" cy="179536"/>
          </a:xfrm>
          <a:prstGeom prst="rect">
            <a:avLst/>
          </a:prstGeom>
        </p:spPr>
        <p:txBody>
          <a:bodyPr vert="horz" wrap="square" lIns="0" tIns="0" rIns="0" bIns="0" rtlCol="0">
            <a:spAutoFit/>
          </a:bodyPr>
          <a:lstStyle/>
          <a:p>
            <a:pPr marL="12700">
              <a:lnSpc>
                <a:spcPts val="1425"/>
              </a:lnSpc>
            </a:pPr>
            <a:r>
              <a:rPr sz="1200" spc="-5" dirty="0">
                <a:solidFill>
                  <a:srgbClr val="FFFFFF"/>
                </a:solidFill>
                <a:latin typeface="Arial"/>
                <a:cs typeface="Arial"/>
              </a:rPr>
              <a:t>Context Encoders: Feature Learning by Inpainting Deepak Pathak, Philipp Krahenbuhl, Jeff Donahue, </a:t>
            </a:r>
            <a:r>
              <a:rPr sz="1200" spc="-10" dirty="0">
                <a:solidFill>
                  <a:srgbClr val="FFFFFF"/>
                </a:solidFill>
                <a:latin typeface="Arial"/>
                <a:cs typeface="Arial"/>
              </a:rPr>
              <a:t>Trevor </a:t>
            </a:r>
            <a:r>
              <a:rPr sz="1200" spc="-5" dirty="0">
                <a:solidFill>
                  <a:srgbClr val="FFFFFF"/>
                </a:solidFill>
                <a:latin typeface="Arial"/>
                <a:cs typeface="Arial"/>
              </a:rPr>
              <a:t>Darrell, Alexei </a:t>
            </a:r>
            <a:r>
              <a:rPr sz="1200" dirty="0">
                <a:solidFill>
                  <a:srgbClr val="FFFFFF"/>
                </a:solidFill>
                <a:latin typeface="Arial"/>
                <a:cs typeface="Arial"/>
              </a:rPr>
              <a:t>A.</a:t>
            </a:r>
            <a:r>
              <a:rPr sz="1200" spc="-70" dirty="0">
                <a:solidFill>
                  <a:srgbClr val="FFFFFF"/>
                </a:solidFill>
                <a:latin typeface="Arial"/>
                <a:cs typeface="Arial"/>
              </a:rPr>
              <a:t> </a:t>
            </a:r>
            <a:r>
              <a:rPr sz="1200" dirty="0">
                <a:solidFill>
                  <a:srgbClr val="FFFFFF"/>
                </a:solidFill>
                <a:latin typeface="Arial"/>
                <a:cs typeface="Arial"/>
              </a:rPr>
              <a:t>Efros</a:t>
            </a:r>
            <a:endParaRPr sz="12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822704"/>
            <a:ext cx="9144000" cy="5035550"/>
          </a:xfrm>
          <a:custGeom>
            <a:avLst/>
            <a:gdLst/>
            <a:ahLst/>
            <a:cxnLst/>
            <a:rect l="l" t="t" r="r" b="b"/>
            <a:pathLst>
              <a:path w="9144000" h="5035550">
                <a:moveTo>
                  <a:pt x="0" y="5035295"/>
                </a:moveTo>
                <a:lnTo>
                  <a:pt x="9144000" y="5035295"/>
                </a:lnTo>
                <a:lnTo>
                  <a:pt x="9144000" y="0"/>
                </a:lnTo>
                <a:lnTo>
                  <a:pt x="0" y="0"/>
                </a:lnTo>
                <a:lnTo>
                  <a:pt x="0" y="5035295"/>
                </a:lnTo>
                <a:close/>
              </a:path>
            </a:pathLst>
          </a:custGeom>
          <a:solidFill>
            <a:srgbClr val="17406C"/>
          </a:solidFill>
        </p:spPr>
        <p:txBody>
          <a:bodyPr wrap="square" lIns="0" tIns="0" rIns="0" bIns="0" rtlCol="0"/>
          <a:lstStyle/>
          <a:p>
            <a:endParaRPr/>
          </a:p>
        </p:txBody>
      </p:sp>
      <p:sp>
        <p:nvSpPr>
          <p:cNvPr id="3" name="object 3"/>
          <p:cNvSpPr/>
          <p:nvPr/>
        </p:nvSpPr>
        <p:spPr>
          <a:xfrm>
            <a:off x="1524000" y="176784"/>
            <a:ext cx="9142730" cy="1645920"/>
          </a:xfrm>
          <a:custGeom>
            <a:avLst/>
            <a:gdLst/>
            <a:ahLst/>
            <a:cxnLst/>
            <a:rect l="l" t="t" r="r" b="b"/>
            <a:pathLst>
              <a:path w="9142730" h="1645920">
                <a:moveTo>
                  <a:pt x="0" y="1645920"/>
                </a:moveTo>
                <a:lnTo>
                  <a:pt x="9142476" y="1645920"/>
                </a:lnTo>
                <a:lnTo>
                  <a:pt x="9142476" y="0"/>
                </a:lnTo>
                <a:lnTo>
                  <a:pt x="0" y="0"/>
                </a:lnTo>
                <a:lnTo>
                  <a:pt x="0" y="1645920"/>
                </a:lnTo>
                <a:close/>
              </a:path>
            </a:pathLst>
          </a:custGeom>
          <a:solidFill>
            <a:srgbClr val="009DD9"/>
          </a:solidFill>
        </p:spPr>
        <p:txBody>
          <a:bodyPr wrap="square" lIns="0" tIns="0" rIns="0" bIns="0" rtlCol="0"/>
          <a:lstStyle/>
          <a:p>
            <a:endParaRPr/>
          </a:p>
        </p:txBody>
      </p:sp>
      <p:sp>
        <p:nvSpPr>
          <p:cNvPr id="4" name="object 4"/>
          <p:cNvSpPr txBox="1">
            <a:spLocks noGrp="1"/>
          </p:cNvSpPr>
          <p:nvPr>
            <p:ph type="title"/>
          </p:nvPr>
        </p:nvSpPr>
        <p:spPr>
          <a:xfrm>
            <a:off x="2287930" y="648080"/>
            <a:ext cx="4174490" cy="635000"/>
          </a:xfrm>
          <a:prstGeom prst="rect">
            <a:avLst/>
          </a:prstGeom>
        </p:spPr>
        <p:txBody>
          <a:bodyPr vert="horz" wrap="square" lIns="0" tIns="12065" rIns="0" bIns="0" rtlCol="0" anchor="ctr">
            <a:spAutoFit/>
          </a:bodyPr>
          <a:lstStyle/>
          <a:p>
            <a:pPr marL="12700">
              <a:lnSpc>
                <a:spcPct val="100000"/>
              </a:lnSpc>
              <a:spcBef>
                <a:spcPts val="95"/>
              </a:spcBef>
            </a:pPr>
            <a:r>
              <a:rPr sz="4000" spc="-30" dirty="0"/>
              <a:t>COLORIZE</a:t>
            </a:r>
            <a:r>
              <a:rPr sz="4000" spc="-25" dirty="0"/>
              <a:t> </a:t>
            </a:r>
            <a:r>
              <a:rPr sz="4000" spc="-10" dirty="0"/>
              <a:t>IMAGES</a:t>
            </a:r>
            <a:endParaRPr sz="4000"/>
          </a:p>
        </p:txBody>
      </p:sp>
      <p:sp>
        <p:nvSpPr>
          <p:cNvPr id="5" name="object 5"/>
          <p:cNvSpPr txBox="1"/>
          <p:nvPr/>
        </p:nvSpPr>
        <p:spPr>
          <a:xfrm>
            <a:off x="2287930" y="1995043"/>
            <a:ext cx="7564120" cy="662305"/>
          </a:xfrm>
          <a:prstGeom prst="rect">
            <a:avLst/>
          </a:prstGeom>
        </p:spPr>
        <p:txBody>
          <a:bodyPr vert="horz" wrap="square" lIns="0" tIns="49530" rIns="0" bIns="0" rtlCol="0">
            <a:spAutoFit/>
          </a:bodyPr>
          <a:lstStyle/>
          <a:p>
            <a:pPr marL="12700" marR="5080">
              <a:lnSpc>
                <a:spcPts val="2380"/>
              </a:lnSpc>
              <a:spcBef>
                <a:spcPts val="390"/>
              </a:spcBef>
            </a:pPr>
            <a:r>
              <a:rPr sz="2200" spc="-5" dirty="0">
                <a:solidFill>
                  <a:srgbClr val="FFFFFF"/>
                </a:solidFill>
                <a:latin typeface="Corbel"/>
                <a:cs typeface="Corbel"/>
              </a:rPr>
              <a:t>Correctly predicting </a:t>
            </a:r>
            <a:r>
              <a:rPr sz="2200" spc="-10" dirty="0">
                <a:solidFill>
                  <a:srgbClr val="FFFFFF"/>
                </a:solidFill>
                <a:latin typeface="Corbel"/>
                <a:cs typeface="Corbel"/>
              </a:rPr>
              <a:t>color </a:t>
            </a:r>
            <a:r>
              <a:rPr sz="2200" spc="-5" dirty="0">
                <a:solidFill>
                  <a:srgbClr val="FFFFFF"/>
                </a:solidFill>
                <a:latin typeface="Corbel"/>
                <a:cs typeface="Corbel"/>
              </a:rPr>
              <a:t>suggests understanding of latent </a:t>
            </a:r>
            <a:r>
              <a:rPr sz="2200" spc="-10" dirty="0">
                <a:solidFill>
                  <a:srgbClr val="FFFFFF"/>
                </a:solidFill>
                <a:latin typeface="Corbel"/>
                <a:cs typeface="Corbel"/>
              </a:rPr>
              <a:t>object  semantics </a:t>
            </a:r>
            <a:r>
              <a:rPr sz="2200" spc="-5" dirty="0">
                <a:solidFill>
                  <a:srgbClr val="FFFFFF"/>
                </a:solidFill>
                <a:latin typeface="Corbel"/>
                <a:cs typeface="Corbel"/>
              </a:rPr>
              <a:t>and</a:t>
            </a:r>
            <a:r>
              <a:rPr sz="2200" spc="-10" dirty="0">
                <a:solidFill>
                  <a:srgbClr val="FFFFFF"/>
                </a:solidFill>
                <a:latin typeface="Corbel"/>
                <a:cs typeface="Corbel"/>
              </a:rPr>
              <a:t> </a:t>
            </a:r>
            <a:r>
              <a:rPr sz="2200" spc="-5" dirty="0">
                <a:solidFill>
                  <a:srgbClr val="FFFFFF"/>
                </a:solidFill>
                <a:latin typeface="Corbel"/>
                <a:cs typeface="Corbel"/>
              </a:rPr>
              <a:t>texture</a:t>
            </a:r>
            <a:endParaRPr sz="2200">
              <a:latin typeface="Corbel"/>
              <a:cs typeface="Corbel"/>
            </a:endParaRPr>
          </a:p>
        </p:txBody>
      </p:sp>
      <p:sp>
        <p:nvSpPr>
          <p:cNvPr id="6" name="object 6"/>
          <p:cNvSpPr/>
          <p:nvPr/>
        </p:nvSpPr>
        <p:spPr>
          <a:xfrm>
            <a:off x="1702307" y="2854451"/>
            <a:ext cx="8874252" cy="3732276"/>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623311" y="6614261"/>
            <a:ext cx="6830695" cy="228268"/>
          </a:xfrm>
          <a:prstGeom prst="rect">
            <a:avLst/>
          </a:prstGeom>
        </p:spPr>
        <p:txBody>
          <a:bodyPr vert="horz" wrap="square" lIns="0" tIns="12700" rIns="0" bIns="0" rtlCol="0">
            <a:spAutoFit/>
          </a:bodyPr>
          <a:lstStyle/>
          <a:p>
            <a:pPr marL="12700">
              <a:spcBef>
                <a:spcPts val="100"/>
              </a:spcBef>
            </a:pPr>
            <a:r>
              <a:rPr sz="1400" b="1" spc="-5" dirty="0">
                <a:solidFill>
                  <a:srgbClr val="FFFFFF"/>
                </a:solidFill>
                <a:latin typeface="Arial"/>
                <a:cs typeface="Arial"/>
              </a:rPr>
              <a:t>Figure from Colorful </a:t>
            </a:r>
            <a:r>
              <a:rPr sz="1400" b="1" dirty="0">
                <a:solidFill>
                  <a:srgbClr val="FFFFFF"/>
                </a:solidFill>
                <a:latin typeface="Arial"/>
                <a:cs typeface="Arial"/>
              </a:rPr>
              <a:t>Image </a:t>
            </a:r>
            <a:r>
              <a:rPr sz="1400" b="1" spc="-5" dirty="0">
                <a:solidFill>
                  <a:srgbClr val="FFFFFF"/>
                </a:solidFill>
                <a:latin typeface="Arial"/>
                <a:cs typeface="Arial"/>
              </a:rPr>
              <a:t>Colorization </a:t>
            </a:r>
            <a:r>
              <a:rPr sz="1400" dirty="0">
                <a:solidFill>
                  <a:srgbClr val="FFFFFF"/>
                </a:solidFill>
                <a:latin typeface="Arial"/>
                <a:cs typeface="Arial"/>
              </a:rPr>
              <a:t>Richard Zhang, </a:t>
            </a:r>
            <a:r>
              <a:rPr sz="1400" spc="-5" dirty="0">
                <a:solidFill>
                  <a:srgbClr val="FFFFFF"/>
                </a:solidFill>
                <a:latin typeface="Arial"/>
                <a:cs typeface="Arial"/>
              </a:rPr>
              <a:t>Phillip Isola, Alexei </a:t>
            </a:r>
            <a:r>
              <a:rPr sz="1400" dirty="0">
                <a:solidFill>
                  <a:srgbClr val="FFFFFF"/>
                </a:solidFill>
                <a:latin typeface="Arial"/>
                <a:cs typeface="Arial"/>
              </a:rPr>
              <a:t>A.</a:t>
            </a:r>
            <a:r>
              <a:rPr sz="1400" spc="-275" dirty="0">
                <a:solidFill>
                  <a:srgbClr val="FFFFFF"/>
                </a:solidFill>
                <a:latin typeface="Arial"/>
                <a:cs typeface="Arial"/>
              </a:rPr>
              <a:t> </a:t>
            </a:r>
            <a:r>
              <a:rPr sz="1400" dirty="0">
                <a:solidFill>
                  <a:srgbClr val="FFFFFF"/>
                </a:solidFill>
                <a:latin typeface="Arial"/>
                <a:cs typeface="Arial"/>
              </a:rPr>
              <a:t>Efros</a:t>
            </a:r>
            <a:endParaRPr sz="14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822705"/>
            <a:ext cx="9144000" cy="4764405"/>
          </a:xfrm>
          <a:custGeom>
            <a:avLst/>
            <a:gdLst/>
            <a:ahLst/>
            <a:cxnLst/>
            <a:rect l="l" t="t" r="r" b="b"/>
            <a:pathLst>
              <a:path w="9144000" h="4764405">
                <a:moveTo>
                  <a:pt x="0" y="4764022"/>
                </a:moveTo>
                <a:lnTo>
                  <a:pt x="9144000" y="4764022"/>
                </a:lnTo>
                <a:lnTo>
                  <a:pt x="9144000" y="0"/>
                </a:lnTo>
                <a:lnTo>
                  <a:pt x="0" y="0"/>
                </a:lnTo>
                <a:lnTo>
                  <a:pt x="0" y="4764022"/>
                </a:lnTo>
                <a:close/>
              </a:path>
            </a:pathLst>
          </a:custGeom>
          <a:solidFill>
            <a:srgbClr val="17406C"/>
          </a:solidFill>
        </p:spPr>
        <p:txBody>
          <a:bodyPr wrap="square" lIns="0" tIns="0" rIns="0" bIns="0" rtlCol="0"/>
          <a:lstStyle/>
          <a:p>
            <a:endParaRPr/>
          </a:p>
        </p:txBody>
      </p:sp>
      <p:sp>
        <p:nvSpPr>
          <p:cNvPr id="3" name="object 3"/>
          <p:cNvSpPr/>
          <p:nvPr/>
        </p:nvSpPr>
        <p:spPr>
          <a:xfrm>
            <a:off x="1524000" y="176784"/>
            <a:ext cx="9142730" cy="1645920"/>
          </a:xfrm>
          <a:custGeom>
            <a:avLst/>
            <a:gdLst/>
            <a:ahLst/>
            <a:cxnLst/>
            <a:rect l="l" t="t" r="r" b="b"/>
            <a:pathLst>
              <a:path w="9142730" h="1645920">
                <a:moveTo>
                  <a:pt x="0" y="1645920"/>
                </a:moveTo>
                <a:lnTo>
                  <a:pt x="9142476" y="1645920"/>
                </a:lnTo>
                <a:lnTo>
                  <a:pt x="9142476" y="0"/>
                </a:lnTo>
                <a:lnTo>
                  <a:pt x="0" y="0"/>
                </a:lnTo>
                <a:lnTo>
                  <a:pt x="0" y="1645920"/>
                </a:lnTo>
                <a:close/>
              </a:path>
            </a:pathLst>
          </a:custGeom>
          <a:solidFill>
            <a:srgbClr val="009DD9"/>
          </a:solidFill>
        </p:spPr>
        <p:txBody>
          <a:bodyPr wrap="square" lIns="0" tIns="0" rIns="0" bIns="0" rtlCol="0"/>
          <a:lstStyle/>
          <a:p>
            <a:endParaRPr/>
          </a:p>
        </p:txBody>
      </p:sp>
      <p:sp>
        <p:nvSpPr>
          <p:cNvPr id="4" name="object 4"/>
          <p:cNvSpPr txBox="1">
            <a:spLocks noGrp="1"/>
          </p:cNvSpPr>
          <p:nvPr>
            <p:ph type="title"/>
          </p:nvPr>
        </p:nvSpPr>
        <p:spPr>
          <a:xfrm>
            <a:off x="2287931" y="389000"/>
            <a:ext cx="5895975" cy="1153160"/>
          </a:xfrm>
          <a:prstGeom prst="rect">
            <a:avLst/>
          </a:prstGeom>
        </p:spPr>
        <p:txBody>
          <a:bodyPr vert="horz" wrap="square" lIns="0" tIns="12065" rIns="0" bIns="0" rtlCol="0" anchor="ctr">
            <a:spAutoFit/>
          </a:bodyPr>
          <a:lstStyle/>
          <a:p>
            <a:pPr marL="12700">
              <a:lnSpc>
                <a:spcPts val="4440"/>
              </a:lnSpc>
              <a:spcBef>
                <a:spcPts val="95"/>
              </a:spcBef>
            </a:pPr>
            <a:r>
              <a:rPr sz="4000" spc="-10" dirty="0"/>
              <a:t>ZHANG </a:t>
            </a:r>
            <a:r>
              <a:rPr sz="4000" spc="-5" dirty="0"/>
              <a:t>ET</a:t>
            </a:r>
            <a:r>
              <a:rPr sz="4000" spc="-160" dirty="0"/>
              <a:t> </a:t>
            </a:r>
            <a:r>
              <a:rPr sz="4000" spc="-10" dirty="0"/>
              <a:t>AL.</a:t>
            </a:r>
            <a:endParaRPr sz="4000"/>
          </a:p>
          <a:p>
            <a:pPr marL="12700">
              <a:lnSpc>
                <a:spcPts val="4440"/>
              </a:lnSpc>
            </a:pPr>
            <a:r>
              <a:rPr sz="4000" spc="-10" dirty="0"/>
              <a:t>NETWORK</a:t>
            </a:r>
            <a:r>
              <a:rPr sz="4000" spc="-175" dirty="0"/>
              <a:t> </a:t>
            </a:r>
            <a:r>
              <a:rPr sz="4000" spc="-10" dirty="0"/>
              <a:t>ARCHITECTURE</a:t>
            </a:r>
            <a:endParaRPr sz="4000"/>
          </a:p>
        </p:txBody>
      </p:sp>
      <p:sp>
        <p:nvSpPr>
          <p:cNvPr id="5" name="object 5"/>
          <p:cNvSpPr txBox="1"/>
          <p:nvPr/>
        </p:nvSpPr>
        <p:spPr>
          <a:xfrm>
            <a:off x="1922171" y="4977591"/>
            <a:ext cx="7139305" cy="1463040"/>
          </a:xfrm>
          <a:prstGeom prst="rect">
            <a:avLst/>
          </a:prstGeom>
        </p:spPr>
        <p:txBody>
          <a:bodyPr vert="horz" wrap="square" lIns="0" tIns="155575" rIns="0" bIns="0" rtlCol="0">
            <a:spAutoFit/>
          </a:bodyPr>
          <a:lstStyle/>
          <a:p>
            <a:pPr marL="12700">
              <a:spcBef>
                <a:spcPts val="1225"/>
              </a:spcBef>
            </a:pPr>
            <a:r>
              <a:rPr sz="2200" spc="-10" dirty="0">
                <a:solidFill>
                  <a:srgbClr val="FFFFFF"/>
                </a:solidFill>
                <a:latin typeface="Corbel"/>
                <a:cs typeface="Corbel"/>
              </a:rPr>
              <a:t>Each </a:t>
            </a:r>
            <a:r>
              <a:rPr sz="2200" spc="-5" dirty="0">
                <a:solidFill>
                  <a:srgbClr val="FFFFFF"/>
                </a:solidFill>
                <a:latin typeface="Corbel"/>
                <a:cs typeface="Corbel"/>
              </a:rPr>
              <a:t>Block = 2 to 3 conv + </a:t>
            </a:r>
            <a:r>
              <a:rPr sz="2200" spc="-20" dirty="0">
                <a:solidFill>
                  <a:srgbClr val="FFFFFF"/>
                </a:solidFill>
                <a:latin typeface="Corbel"/>
                <a:cs typeface="Corbel"/>
              </a:rPr>
              <a:t>ReLu </a:t>
            </a:r>
            <a:r>
              <a:rPr sz="2200" spc="-5" dirty="0">
                <a:solidFill>
                  <a:srgbClr val="FFFFFF"/>
                </a:solidFill>
                <a:latin typeface="Corbel"/>
                <a:cs typeface="Corbel"/>
              </a:rPr>
              <a:t>layers followed by</a:t>
            </a:r>
            <a:r>
              <a:rPr sz="2200" spc="110" dirty="0">
                <a:solidFill>
                  <a:srgbClr val="FFFFFF"/>
                </a:solidFill>
                <a:latin typeface="Corbel"/>
                <a:cs typeface="Corbel"/>
              </a:rPr>
              <a:t> </a:t>
            </a:r>
            <a:r>
              <a:rPr sz="2200" spc="-5" dirty="0">
                <a:solidFill>
                  <a:srgbClr val="FFFFFF"/>
                </a:solidFill>
                <a:latin typeface="Corbel"/>
                <a:cs typeface="Corbel"/>
              </a:rPr>
              <a:t>BatchNorm</a:t>
            </a:r>
            <a:endParaRPr sz="2200">
              <a:latin typeface="Corbel"/>
              <a:cs typeface="Corbel"/>
            </a:endParaRPr>
          </a:p>
          <a:p>
            <a:pPr marL="12700">
              <a:spcBef>
                <a:spcPts val="1125"/>
              </a:spcBef>
            </a:pPr>
            <a:r>
              <a:rPr sz="2200" spc="-5" dirty="0">
                <a:solidFill>
                  <a:srgbClr val="FFFFFF"/>
                </a:solidFill>
                <a:latin typeface="Corbel"/>
                <a:cs typeface="Corbel"/>
              </a:rPr>
              <a:t>No</a:t>
            </a:r>
            <a:r>
              <a:rPr sz="2200" spc="-10" dirty="0">
                <a:solidFill>
                  <a:srgbClr val="FFFFFF"/>
                </a:solidFill>
                <a:latin typeface="Corbel"/>
                <a:cs typeface="Corbel"/>
              </a:rPr>
              <a:t> </a:t>
            </a:r>
            <a:r>
              <a:rPr sz="2200" spc="-20" dirty="0">
                <a:solidFill>
                  <a:srgbClr val="FFFFFF"/>
                </a:solidFill>
                <a:latin typeface="Corbel"/>
                <a:cs typeface="Corbel"/>
              </a:rPr>
              <a:t>Pooling</a:t>
            </a:r>
            <a:endParaRPr sz="2200">
              <a:latin typeface="Corbel"/>
              <a:cs typeface="Corbel"/>
            </a:endParaRPr>
          </a:p>
          <a:p>
            <a:pPr marL="12700">
              <a:spcBef>
                <a:spcPts val="1145"/>
              </a:spcBef>
            </a:pPr>
            <a:r>
              <a:rPr sz="2200" spc="-5" dirty="0">
                <a:solidFill>
                  <a:srgbClr val="FFFFFF"/>
                </a:solidFill>
                <a:latin typeface="Corbel"/>
                <a:cs typeface="Corbel"/>
              </a:rPr>
              <a:t>Dilated</a:t>
            </a:r>
            <a:r>
              <a:rPr sz="2200" spc="-90" dirty="0">
                <a:solidFill>
                  <a:srgbClr val="FFFFFF"/>
                </a:solidFill>
                <a:latin typeface="Corbel"/>
                <a:cs typeface="Corbel"/>
              </a:rPr>
              <a:t> </a:t>
            </a:r>
            <a:r>
              <a:rPr sz="2200" spc="-5" dirty="0">
                <a:solidFill>
                  <a:srgbClr val="FFFFFF"/>
                </a:solidFill>
                <a:latin typeface="Corbel"/>
                <a:cs typeface="Corbel"/>
              </a:rPr>
              <a:t>Convolutions</a:t>
            </a:r>
            <a:endParaRPr sz="2200">
              <a:latin typeface="Corbel"/>
              <a:cs typeface="Corbel"/>
            </a:endParaRPr>
          </a:p>
        </p:txBody>
      </p:sp>
      <p:sp>
        <p:nvSpPr>
          <p:cNvPr id="6" name="object 6"/>
          <p:cNvSpPr/>
          <p:nvPr/>
        </p:nvSpPr>
        <p:spPr>
          <a:xfrm>
            <a:off x="1546859" y="2206751"/>
            <a:ext cx="9093708" cy="2474976"/>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803143" y="4670297"/>
            <a:ext cx="6830695" cy="228268"/>
          </a:xfrm>
          <a:prstGeom prst="rect">
            <a:avLst/>
          </a:prstGeom>
        </p:spPr>
        <p:txBody>
          <a:bodyPr vert="horz" wrap="square" lIns="0" tIns="12700" rIns="0" bIns="0" rtlCol="0">
            <a:spAutoFit/>
          </a:bodyPr>
          <a:lstStyle/>
          <a:p>
            <a:pPr marL="12700">
              <a:spcBef>
                <a:spcPts val="100"/>
              </a:spcBef>
            </a:pPr>
            <a:r>
              <a:rPr sz="1400" b="1" spc="-5" dirty="0">
                <a:solidFill>
                  <a:srgbClr val="FFFFFF"/>
                </a:solidFill>
                <a:latin typeface="Arial"/>
                <a:cs typeface="Arial"/>
              </a:rPr>
              <a:t>Figure from Colorful </a:t>
            </a:r>
            <a:r>
              <a:rPr sz="1400" b="1" dirty="0">
                <a:solidFill>
                  <a:srgbClr val="FFFFFF"/>
                </a:solidFill>
                <a:latin typeface="Arial"/>
                <a:cs typeface="Arial"/>
              </a:rPr>
              <a:t>Image </a:t>
            </a:r>
            <a:r>
              <a:rPr sz="1400" b="1" spc="-5" dirty="0">
                <a:solidFill>
                  <a:srgbClr val="FFFFFF"/>
                </a:solidFill>
                <a:latin typeface="Arial"/>
                <a:cs typeface="Arial"/>
              </a:rPr>
              <a:t>Colorization </a:t>
            </a:r>
            <a:r>
              <a:rPr sz="1400" dirty="0">
                <a:solidFill>
                  <a:srgbClr val="FFFFFF"/>
                </a:solidFill>
                <a:latin typeface="Arial"/>
                <a:cs typeface="Arial"/>
              </a:rPr>
              <a:t>Richard Zhang, </a:t>
            </a:r>
            <a:r>
              <a:rPr sz="1400" spc="-5" dirty="0">
                <a:solidFill>
                  <a:srgbClr val="FFFFFF"/>
                </a:solidFill>
                <a:latin typeface="Arial"/>
                <a:cs typeface="Arial"/>
              </a:rPr>
              <a:t>Phillip Isola, Alexei </a:t>
            </a:r>
            <a:r>
              <a:rPr sz="1400" dirty="0">
                <a:solidFill>
                  <a:srgbClr val="FFFFFF"/>
                </a:solidFill>
                <a:latin typeface="Arial"/>
                <a:cs typeface="Arial"/>
              </a:rPr>
              <a:t>A.</a:t>
            </a:r>
            <a:r>
              <a:rPr sz="1400" spc="-275" dirty="0">
                <a:solidFill>
                  <a:srgbClr val="FFFFFF"/>
                </a:solidFill>
                <a:latin typeface="Arial"/>
                <a:cs typeface="Arial"/>
              </a:rPr>
              <a:t> </a:t>
            </a:r>
            <a:r>
              <a:rPr sz="1400" dirty="0">
                <a:solidFill>
                  <a:srgbClr val="FFFFFF"/>
                </a:solidFill>
                <a:latin typeface="Arial"/>
                <a:cs typeface="Arial"/>
              </a:rPr>
              <a:t>Efros</a:t>
            </a:r>
            <a:endParaRPr sz="1400">
              <a:latin typeface="Arial"/>
              <a:cs typeface="Arial"/>
            </a:endParaRPr>
          </a:p>
        </p:txBody>
      </p:sp>
      <p:sp>
        <p:nvSpPr>
          <p:cNvPr id="8" name="object 8"/>
          <p:cNvSpPr/>
          <p:nvPr/>
        </p:nvSpPr>
        <p:spPr>
          <a:xfrm>
            <a:off x="1524000" y="6586726"/>
            <a:ext cx="9144000" cy="271780"/>
          </a:xfrm>
          <a:custGeom>
            <a:avLst/>
            <a:gdLst/>
            <a:ahLst/>
            <a:cxnLst/>
            <a:rect l="l" t="t" r="r" b="b"/>
            <a:pathLst>
              <a:path w="9144000" h="271779">
                <a:moveTo>
                  <a:pt x="9144000" y="271271"/>
                </a:moveTo>
                <a:lnTo>
                  <a:pt x="9144000" y="0"/>
                </a:lnTo>
                <a:lnTo>
                  <a:pt x="0" y="0"/>
                </a:lnTo>
                <a:lnTo>
                  <a:pt x="0" y="271271"/>
                </a:lnTo>
                <a:lnTo>
                  <a:pt x="9144000" y="271271"/>
                </a:lnTo>
                <a:close/>
              </a:path>
            </a:pathLst>
          </a:custGeom>
          <a:solidFill>
            <a:srgbClr val="0FCF9B"/>
          </a:solidFill>
        </p:spPr>
        <p:txBody>
          <a:bodyPr wrap="square" lIns="0" tIns="0" rIns="0" bIns="0" rtlCol="0"/>
          <a:lstStyle/>
          <a:p>
            <a:endParaRPr/>
          </a:p>
        </p:txBody>
      </p:sp>
      <p:sp>
        <p:nvSpPr>
          <p:cNvPr id="9" name="object 9"/>
          <p:cNvSpPr/>
          <p:nvPr/>
        </p:nvSpPr>
        <p:spPr>
          <a:xfrm>
            <a:off x="6393179" y="3810000"/>
            <a:ext cx="2255520" cy="723900"/>
          </a:xfrm>
          <a:custGeom>
            <a:avLst/>
            <a:gdLst/>
            <a:ahLst/>
            <a:cxnLst/>
            <a:rect l="l" t="t" r="r" b="b"/>
            <a:pathLst>
              <a:path w="2255520" h="723900">
                <a:moveTo>
                  <a:pt x="0" y="723900"/>
                </a:moveTo>
                <a:lnTo>
                  <a:pt x="2255520" y="723900"/>
                </a:lnTo>
                <a:lnTo>
                  <a:pt x="2255520" y="0"/>
                </a:lnTo>
                <a:lnTo>
                  <a:pt x="0" y="0"/>
                </a:lnTo>
                <a:lnTo>
                  <a:pt x="0" y="723900"/>
                </a:lnTo>
                <a:close/>
              </a:path>
            </a:pathLst>
          </a:custGeom>
          <a:solidFill>
            <a:srgbClr val="FFFFFF"/>
          </a:solidFill>
        </p:spPr>
        <p:txBody>
          <a:bodyPr wrap="square" lIns="0" tIns="0" rIns="0" bIns="0" rtlCol="0"/>
          <a:lstStyle/>
          <a:p>
            <a:endParaRPr/>
          </a:p>
        </p:txBody>
      </p:sp>
      <p:sp>
        <p:nvSpPr>
          <p:cNvPr id="10" name="object 10"/>
          <p:cNvSpPr/>
          <p:nvPr/>
        </p:nvSpPr>
        <p:spPr>
          <a:xfrm>
            <a:off x="8267573" y="3358134"/>
            <a:ext cx="259715" cy="76200"/>
          </a:xfrm>
          <a:custGeom>
            <a:avLst/>
            <a:gdLst/>
            <a:ahLst/>
            <a:cxnLst/>
            <a:rect l="l" t="t" r="r" b="b"/>
            <a:pathLst>
              <a:path w="259715" h="76200">
                <a:moveTo>
                  <a:pt x="184150" y="0"/>
                </a:moveTo>
                <a:lnTo>
                  <a:pt x="183197" y="31758"/>
                </a:lnTo>
                <a:lnTo>
                  <a:pt x="195960" y="32130"/>
                </a:lnTo>
                <a:lnTo>
                  <a:pt x="195579" y="44830"/>
                </a:lnTo>
                <a:lnTo>
                  <a:pt x="182805" y="44830"/>
                </a:lnTo>
                <a:lnTo>
                  <a:pt x="181863" y="76200"/>
                </a:lnTo>
                <a:lnTo>
                  <a:pt x="249607" y="44830"/>
                </a:lnTo>
                <a:lnTo>
                  <a:pt x="195579" y="44830"/>
                </a:lnTo>
                <a:lnTo>
                  <a:pt x="182816" y="44458"/>
                </a:lnTo>
                <a:lnTo>
                  <a:pt x="250413" y="44458"/>
                </a:lnTo>
                <a:lnTo>
                  <a:pt x="259206" y="40386"/>
                </a:lnTo>
                <a:lnTo>
                  <a:pt x="184150" y="0"/>
                </a:lnTo>
                <a:close/>
              </a:path>
              <a:path w="259715" h="76200">
                <a:moveTo>
                  <a:pt x="183197" y="31758"/>
                </a:moveTo>
                <a:lnTo>
                  <a:pt x="182816" y="44458"/>
                </a:lnTo>
                <a:lnTo>
                  <a:pt x="195579" y="44830"/>
                </a:lnTo>
                <a:lnTo>
                  <a:pt x="195960" y="32130"/>
                </a:lnTo>
                <a:lnTo>
                  <a:pt x="183197" y="31758"/>
                </a:lnTo>
                <a:close/>
              </a:path>
              <a:path w="259715" h="76200">
                <a:moveTo>
                  <a:pt x="253" y="26415"/>
                </a:moveTo>
                <a:lnTo>
                  <a:pt x="0" y="39115"/>
                </a:lnTo>
                <a:lnTo>
                  <a:pt x="182816" y="44458"/>
                </a:lnTo>
                <a:lnTo>
                  <a:pt x="183197" y="31758"/>
                </a:lnTo>
                <a:lnTo>
                  <a:pt x="253" y="26415"/>
                </a:lnTo>
                <a:close/>
              </a:path>
            </a:pathLst>
          </a:custGeom>
          <a:solidFill>
            <a:srgbClr val="0E6EC5"/>
          </a:solidFill>
        </p:spPr>
        <p:txBody>
          <a:bodyPr wrap="square" lIns="0" tIns="0" rIns="0" bIns="0" rtlCol="0"/>
          <a:lstStyle/>
          <a:p>
            <a:endParaRPr/>
          </a:p>
        </p:txBody>
      </p:sp>
      <p:sp>
        <p:nvSpPr>
          <p:cNvPr id="11" name="object 11"/>
          <p:cNvSpPr/>
          <p:nvPr/>
        </p:nvSpPr>
        <p:spPr>
          <a:xfrm>
            <a:off x="8214360" y="3147061"/>
            <a:ext cx="441959" cy="475615"/>
          </a:xfrm>
          <a:custGeom>
            <a:avLst/>
            <a:gdLst/>
            <a:ahLst/>
            <a:cxnLst/>
            <a:rect l="l" t="t" r="r" b="b"/>
            <a:pathLst>
              <a:path w="441959" h="475614">
                <a:moveTo>
                  <a:pt x="220980" y="0"/>
                </a:moveTo>
                <a:lnTo>
                  <a:pt x="220980" y="118872"/>
                </a:lnTo>
                <a:lnTo>
                  <a:pt x="0" y="118872"/>
                </a:lnTo>
                <a:lnTo>
                  <a:pt x="0" y="356615"/>
                </a:lnTo>
                <a:lnTo>
                  <a:pt x="220980" y="356615"/>
                </a:lnTo>
                <a:lnTo>
                  <a:pt x="220980" y="475488"/>
                </a:lnTo>
                <a:lnTo>
                  <a:pt x="441960" y="237743"/>
                </a:lnTo>
                <a:lnTo>
                  <a:pt x="220980" y="0"/>
                </a:lnTo>
                <a:close/>
              </a:path>
            </a:pathLst>
          </a:custGeom>
          <a:solidFill>
            <a:srgbClr val="0E6EC5"/>
          </a:solidFill>
        </p:spPr>
        <p:txBody>
          <a:bodyPr wrap="square" lIns="0" tIns="0" rIns="0" bIns="0" rtlCol="0"/>
          <a:lstStyle/>
          <a:p>
            <a:endParaRPr/>
          </a:p>
        </p:txBody>
      </p:sp>
      <p:sp>
        <p:nvSpPr>
          <p:cNvPr id="12" name="object 12"/>
          <p:cNvSpPr/>
          <p:nvPr/>
        </p:nvSpPr>
        <p:spPr>
          <a:xfrm>
            <a:off x="8214360" y="3147061"/>
            <a:ext cx="441959" cy="475615"/>
          </a:xfrm>
          <a:custGeom>
            <a:avLst/>
            <a:gdLst/>
            <a:ahLst/>
            <a:cxnLst/>
            <a:rect l="l" t="t" r="r" b="b"/>
            <a:pathLst>
              <a:path w="441959" h="475614">
                <a:moveTo>
                  <a:pt x="0" y="118872"/>
                </a:moveTo>
                <a:lnTo>
                  <a:pt x="220980" y="118872"/>
                </a:lnTo>
                <a:lnTo>
                  <a:pt x="220980" y="0"/>
                </a:lnTo>
                <a:lnTo>
                  <a:pt x="441960" y="237743"/>
                </a:lnTo>
                <a:lnTo>
                  <a:pt x="220980" y="475488"/>
                </a:lnTo>
                <a:lnTo>
                  <a:pt x="220980" y="356615"/>
                </a:lnTo>
                <a:lnTo>
                  <a:pt x="0" y="356615"/>
                </a:lnTo>
                <a:lnTo>
                  <a:pt x="0" y="118872"/>
                </a:lnTo>
                <a:close/>
              </a:path>
            </a:pathLst>
          </a:custGeom>
          <a:ln w="12192">
            <a:solidFill>
              <a:srgbClr val="085091"/>
            </a:solidFill>
          </a:ln>
        </p:spPr>
        <p:txBody>
          <a:bodyPr wrap="square" lIns="0" tIns="0" rIns="0" bIns="0" rtlCol="0"/>
          <a:lstStyle/>
          <a:p>
            <a:endParaRPr/>
          </a:p>
        </p:txBody>
      </p:sp>
      <p:sp>
        <p:nvSpPr>
          <p:cNvPr id="13" name="object 13"/>
          <p:cNvSpPr txBox="1"/>
          <p:nvPr/>
        </p:nvSpPr>
        <p:spPr>
          <a:xfrm>
            <a:off x="3197733" y="6631152"/>
            <a:ext cx="5795645" cy="204351"/>
          </a:xfrm>
          <a:prstGeom prst="rect">
            <a:avLst/>
          </a:prstGeom>
        </p:spPr>
        <p:txBody>
          <a:bodyPr vert="horz" wrap="square" lIns="0" tIns="0" rIns="0" bIns="0" rtlCol="0">
            <a:spAutoFit/>
          </a:bodyPr>
          <a:lstStyle/>
          <a:p>
            <a:pPr marL="12700">
              <a:lnSpc>
                <a:spcPts val="1650"/>
              </a:lnSpc>
            </a:pPr>
            <a:r>
              <a:rPr sz="1400" b="1" spc="-5" dirty="0">
                <a:solidFill>
                  <a:srgbClr val="FFFFFF"/>
                </a:solidFill>
                <a:latin typeface="Arial"/>
                <a:cs typeface="Arial"/>
              </a:rPr>
              <a:t>Colorful </a:t>
            </a:r>
            <a:r>
              <a:rPr sz="1400" b="1" dirty="0">
                <a:solidFill>
                  <a:srgbClr val="FFFFFF"/>
                </a:solidFill>
                <a:latin typeface="Arial"/>
                <a:cs typeface="Arial"/>
              </a:rPr>
              <a:t>Image </a:t>
            </a:r>
            <a:r>
              <a:rPr sz="1400" b="1" spc="-5" dirty="0">
                <a:solidFill>
                  <a:srgbClr val="FFFFFF"/>
                </a:solidFill>
                <a:latin typeface="Arial"/>
                <a:cs typeface="Arial"/>
              </a:rPr>
              <a:t>Colorization </a:t>
            </a:r>
            <a:r>
              <a:rPr sz="1400" dirty="0">
                <a:solidFill>
                  <a:srgbClr val="FFFFFF"/>
                </a:solidFill>
                <a:latin typeface="Arial"/>
                <a:cs typeface="Arial"/>
              </a:rPr>
              <a:t>Richard Zhang, </a:t>
            </a:r>
            <a:r>
              <a:rPr sz="1400" spc="-5" dirty="0">
                <a:solidFill>
                  <a:srgbClr val="FFFFFF"/>
                </a:solidFill>
                <a:latin typeface="Arial"/>
                <a:cs typeface="Arial"/>
              </a:rPr>
              <a:t>Phillip Isola, Alexei</a:t>
            </a:r>
            <a:r>
              <a:rPr sz="1400" spc="-290" dirty="0">
                <a:solidFill>
                  <a:srgbClr val="FFFFFF"/>
                </a:solidFill>
                <a:latin typeface="Arial"/>
                <a:cs typeface="Arial"/>
              </a:rPr>
              <a:t> </a:t>
            </a:r>
            <a:r>
              <a:rPr sz="1400" dirty="0">
                <a:solidFill>
                  <a:srgbClr val="FFFFFF"/>
                </a:solidFill>
                <a:latin typeface="Arial"/>
                <a:cs typeface="Arial"/>
              </a:rPr>
              <a:t>A. Efros</a:t>
            </a:r>
            <a:endParaRPr sz="140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822705"/>
            <a:ext cx="9144000" cy="4780915"/>
          </a:xfrm>
          <a:custGeom>
            <a:avLst/>
            <a:gdLst/>
            <a:ahLst/>
            <a:cxnLst/>
            <a:rect l="l" t="t" r="r" b="b"/>
            <a:pathLst>
              <a:path w="9144000" h="4780915">
                <a:moveTo>
                  <a:pt x="0" y="4780787"/>
                </a:moveTo>
                <a:lnTo>
                  <a:pt x="9144000" y="4780787"/>
                </a:lnTo>
                <a:lnTo>
                  <a:pt x="9144000" y="0"/>
                </a:lnTo>
                <a:lnTo>
                  <a:pt x="0" y="0"/>
                </a:lnTo>
                <a:lnTo>
                  <a:pt x="0" y="4780787"/>
                </a:lnTo>
                <a:close/>
              </a:path>
            </a:pathLst>
          </a:custGeom>
          <a:solidFill>
            <a:srgbClr val="17406C"/>
          </a:solidFill>
        </p:spPr>
        <p:txBody>
          <a:bodyPr wrap="square" lIns="0" tIns="0" rIns="0" bIns="0" rtlCol="0"/>
          <a:lstStyle/>
          <a:p>
            <a:endParaRPr/>
          </a:p>
        </p:txBody>
      </p:sp>
      <p:sp>
        <p:nvSpPr>
          <p:cNvPr id="3" name="object 3"/>
          <p:cNvSpPr/>
          <p:nvPr/>
        </p:nvSpPr>
        <p:spPr>
          <a:xfrm>
            <a:off x="1524000" y="176784"/>
            <a:ext cx="9142730" cy="1645920"/>
          </a:xfrm>
          <a:custGeom>
            <a:avLst/>
            <a:gdLst/>
            <a:ahLst/>
            <a:cxnLst/>
            <a:rect l="l" t="t" r="r" b="b"/>
            <a:pathLst>
              <a:path w="9142730" h="1645920">
                <a:moveTo>
                  <a:pt x="0" y="1645920"/>
                </a:moveTo>
                <a:lnTo>
                  <a:pt x="9142476" y="1645920"/>
                </a:lnTo>
                <a:lnTo>
                  <a:pt x="9142476" y="0"/>
                </a:lnTo>
                <a:lnTo>
                  <a:pt x="0" y="0"/>
                </a:lnTo>
                <a:lnTo>
                  <a:pt x="0" y="1645920"/>
                </a:lnTo>
                <a:close/>
              </a:path>
            </a:pathLst>
          </a:custGeom>
          <a:solidFill>
            <a:srgbClr val="009DD9"/>
          </a:solidFill>
        </p:spPr>
        <p:txBody>
          <a:bodyPr wrap="square" lIns="0" tIns="0" rIns="0" bIns="0" rtlCol="0"/>
          <a:lstStyle/>
          <a:p>
            <a:endParaRPr/>
          </a:p>
        </p:txBody>
      </p:sp>
      <p:sp>
        <p:nvSpPr>
          <p:cNvPr id="4" name="object 4"/>
          <p:cNvSpPr txBox="1">
            <a:spLocks noGrp="1"/>
          </p:cNvSpPr>
          <p:nvPr>
            <p:ph type="title"/>
          </p:nvPr>
        </p:nvSpPr>
        <p:spPr>
          <a:xfrm>
            <a:off x="2287930" y="648080"/>
            <a:ext cx="1931670" cy="635000"/>
          </a:xfrm>
          <a:prstGeom prst="rect">
            <a:avLst/>
          </a:prstGeom>
        </p:spPr>
        <p:txBody>
          <a:bodyPr vert="horz" wrap="square" lIns="0" tIns="12065" rIns="0" bIns="0" rtlCol="0" anchor="ctr">
            <a:spAutoFit/>
          </a:bodyPr>
          <a:lstStyle/>
          <a:p>
            <a:pPr marL="12700">
              <a:lnSpc>
                <a:spcPct val="100000"/>
              </a:lnSpc>
              <a:spcBef>
                <a:spcPts val="95"/>
              </a:spcBef>
            </a:pPr>
            <a:r>
              <a:rPr sz="4000" spc="-25" dirty="0"/>
              <a:t>MOTION</a:t>
            </a:r>
            <a:endParaRPr sz="4000"/>
          </a:p>
        </p:txBody>
      </p:sp>
      <p:sp>
        <p:nvSpPr>
          <p:cNvPr id="5" name="object 5"/>
          <p:cNvSpPr/>
          <p:nvPr/>
        </p:nvSpPr>
        <p:spPr>
          <a:xfrm>
            <a:off x="5157215" y="1866900"/>
            <a:ext cx="5449824" cy="466496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22477" y="6603492"/>
            <a:ext cx="9144000" cy="254635"/>
          </a:xfrm>
          <a:custGeom>
            <a:avLst/>
            <a:gdLst/>
            <a:ahLst/>
            <a:cxnLst/>
            <a:rect l="l" t="t" r="r" b="b"/>
            <a:pathLst>
              <a:path w="9144000" h="254634">
                <a:moveTo>
                  <a:pt x="0" y="254508"/>
                </a:moveTo>
                <a:lnTo>
                  <a:pt x="9144000" y="254508"/>
                </a:lnTo>
                <a:lnTo>
                  <a:pt x="9144000" y="0"/>
                </a:lnTo>
                <a:lnTo>
                  <a:pt x="0" y="0"/>
                </a:lnTo>
                <a:lnTo>
                  <a:pt x="0" y="254508"/>
                </a:lnTo>
                <a:close/>
              </a:path>
            </a:pathLst>
          </a:custGeom>
          <a:solidFill>
            <a:srgbClr val="0FCF9B"/>
          </a:solidFill>
        </p:spPr>
        <p:txBody>
          <a:bodyPr wrap="square" lIns="0" tIns="0" rIns="0" bIns="0" rtlCol="0"/>
          <a:lstStyle/>
          <a:p>
            <a:endParaRPr/>
          </a:p>
        </p:txBody>
      </p:sp>
      <p:sp>
        <p:nvSpPr>
          <p:cNvPr id="7" name="object 7"/>
          <p:cNvSpPr txBox="1"/>
          <p:nvPr/>
        </p:nvSpPr>
        <p:spPr>
          <a:xfrm>
            <a:off x="1761541" y="2003551"/>
            <a:ext cx="2980055" cy="4368504"/>
          </a:xfrm>
          <a:prstGeom prst="rect">
            <a:avLst/>
          </a:prstGeom>
        </p:spPr>
        <p:txBody>
          <a:bodyPr vert="horz" wrap="square" lIns="0" tIns="13335" rIns="0" bIns="0" rtlCol="0">
            <a:spAutoFit/>
          </a:bodyPr>
          <a:lstStyle/>
          <a:p>
            <a:pPr marL="299085" marR="123825" indent="-286385" algn="just">
              <a:spcBef>
                <a:spcPts val="105"/>
              </a:spcBef>
              <a:buFont typeface="Arial"/>
              <a:buChar char="•"/>
              <a:tabLst>
                <a:tab pos="299720" algn="l"/>
              </a:tabLst>
            </a:pPr>
            <a:r>
              <a:rPr sz="2000" spc="-45" dirty="0">
                <a:solidFill>
                  <a:srgbClr val="FFFFFF"/>
                </a:solidFill>
                <a:latin typeface="Corbel"/>
                <a:cs typeface="Corbel"/>
              </a:rPr>
              <a:t>Two </a:t>
            </a:r>
            <a:r>
              <a:rPr sz="2000" dirty="0">
                <a:solidFill>
                  <a:srgbClr val="FFFFFF"/>
                </a:solidFill>
                <a:latin typeface="Corbel"/>
                <a:cs typeface="Corbel"/>
              </a:rPr>
              <a:t>patches </a:t>
            </a:r>
            <a:r>
              <a:rPr sz="2000" spc="-5" dirty="0">
                <a:solidFill>
                  <a:srgbClr val="FFFFFF"/>
                </a:solidFill>
                <a:latin typeface="Corbel"/>
                <a:cs typeface="Corbel"/>
              </a:rPr>
              <a:t>connected  by </a:t>
            </a:r>
            <a:r>
              <a:rPr sz="2000" dirty="0">
                <a:solidFill>
                  <a:srgbClr val="FFFFFF"/>
                </a:solidFill>
                <a:latin typeface="Corbel"/>
                <a:cs typeface="Corbel"/>
              </a:rPr>
              <a:t>a </a:t>
            </a:r>
            <a:r>
              <a:rPr sz="2000" spc="-5" dirty="0">
                <a:solidFill>
                  <a:srgbClr val="FFFFFF"/>
                </a:solidFill>
                <a:latin typeface="Corbel"/>
                <a:cs typeface="Corbel"/>
              </a:rPr>
              <a:t>track should have </a:t>
            </a:r>
            <a:r>
              <a:rPr sz="2000" dirty="0">
                <a:solidFill>
                  <a:srgbClr val="FFFFFF"/>
                </a:solidFill>
                <a:latin typeface="Corbel"/>
                <a:cs typeface="Corbel"/>
              </a:rPr>
              <a:t>a  similar representation</a:t>
            </a:r>
            <a:r>
              <a:rPr sz="2000" spc="-80" dirty="0">
                <a:solidFill>
                  <a:srgbClr val="FFFFFF"/>
                </a:solidFill>
                <a:latin typeface="Corbel"/>
                <a:cs typeface="Corbel"/>
              </a:rPr>
              <a:t> </a:t>
            </a:r>
            <a:r>
              <a:rPr sz="2000" dirty="0">
                <a:solidFill>
                  <a:srgbClr val="FFFFFF"/>
                </a:solidFill>
                <a:latin typeface="Corbel"/>
                <a:cs typeface="Corbel"/>
              </a:rPr>
              <a:t>in  feature space</a:t>
            </a:r>
            <a:endParaRPr sz="2000">
              <a:latin typeface="Corbel"/>
              <a:cs typeface="Corbel"/>
            </a:endParaRPr>
          </a:p>
          <a:p>
            <a:pPr>
              <a:lnSpc>
                <a:spcPct val="100000"/>
              </a:lnSpc>
              <a:buClr>
                <a:srgbClr val="FFFFFF"/>
              </a:buClr>
              <a:buFont typeface="Arial"/>
              <a:buChar char="•"/>
            </a:pPr>
            <a:endParaRPr sz="2000">
              <a:latin typeface="Times New Roman"/>
              <a:cs typeface="Times New Roman"/>
            </a:endParaRPr>
          </a:p>
          <a:p>
            <a:pPr>
              <a:spcBef>
                <a:spcPts val="25"/>
              </a:spcBef>
              <a:buClr>
                <a:srgbClr val="FFFFFF"/>
              </a:buClr>
              <a:buFont typeface="Arial"/>
              <a:buChar char="•"/>
            </a:pPr>
            <a:endParaRPr sz="2150">
              <a:latin typeface="Times New Roman"/>
              <a:cs typeface="Times New Roman"/>
            </a:endParaRPr>
          </a:p>
          <a:p>
            <a:pPr marL="299085" marR="94615" indent="-286385">
              <a:buFont typeface="Arial"/>
              <a:buChar char="•"/>
              <a:tabLst>
                <a:tab pos="299085" algn="l"/>
                <a:tab pos="299720" algn="l"/>
              </a:tabLst>
            </a:pPr>
            <a:r>
              <a:rPr sz="2000" spc="-5" dirty="0">
                <a:solidFill>
                  <a:srgbClr val="FFFFFF"/>
                </a:solidFill>
                <a:latin typeface="Corbel"/>
                <a:cs typeface="Corbel"/>
              </a:rPr>
              <a:t>Network </a:t>
            </a:r>
            <a:r>
              <a:rPr sz="2000" dirty="0">
                <a:solidFill>
                  <a:srgbClr val="FFFFFF"/>
                </a:solidFill>
                <a:latin typeface="Corbel"/>
                <a:cs typeface="Corbel"/>
              </a:rPr>
              <a:t>learns  invariance </a:t>
            </a:r>
            <a:r>
              <a:rPr sz="2000" spc="-5" dirty="0">
                <a:solidFill>
                  <a:srgbClr val="FFFFFF"/>
                </a:solidFill>
                <a:latin typeface="Corbel"/>
                <a:cs typeface="Corbel"/>
              </a:rPr>
              <a:t>to scaling,  </a:t>
            </a:r>
            <a:r>
              <a:rPr sz="2000" dirty="0">
                <a:solidFill>
                  <a:srgbClr val="FFFFFF"/>
                </a:solidFill>
                <a:latin typeface="Corbel"/>
                <a:cs typeface="Corbel"/>
              </a:rPr>
              <a:t>lighting, </a:t>
            </a:r>
            <a:r>
              <a:rPr sz="2000" spc="-5" dirty="0">
                <a:solidFill>
                  <a:srgbClr val="FFFFFF"/>
                </a:solidFill>
                <a:latin typeface="Corbel"/>
                <a:cs typeface="Corbel"/>
              </a:rPr>
              <a:t>transformation,  etc.</a:t>
            </a:r>
            <a:endParaRPr sz="2000">
              <a:latin typeface="Corbel"/>
              <a:cs typeface="Corbel"/>
            </a:endParaRPr>
          </a:p>
          <a:p>
            <a:pPr>
              <a:lnSpc>
                <a:spcPct val="100000"/>
              </a:lnSpc>
              <a:buClr>
                <a:srgbClr val="FFFFFF"/>
              </a:buClr>
              <a:buFont typeface="Arial"/>
              <a:buChar char="•"/>
            </a:pPr>
            <a:endParaRPr sz="2000">
              <a:latin typeface="Times New Roman"/>
              <a:cs typeface="Times New Roman"/>
            </a:endParaRPr>
          </a:p>
          <a:p>
            <a:pPr>
              <a:spcBef>
                <a:spcPts val="35"/>
              </a:spcBef>
              <a:buClr>
                <a:srgbClr val="FFFFFF"/>
              </a:buClr>
              <a:buFont typeface="Arial"/>
              <a:buChar char="•"/>
            </a:pPr>
            <a:endParaRPr sz="2150">
              <a:latin typeface="Times New Roman"/>
              <a:cs typeface="Times New Roman"/>
            </a:endParaRPr>
          </a:p>
          <a:p>
            <a:pPr marL="299085" marR="5080" indent="-286385">
              <a:buFont typeface="Arial"/>
              <a:buChar char="•"/>
              <a:tabLst>
                <a:tab pos="299085" algn="l"/>
                <a:tab pos="299720" algn="l"/>
              </a:tabLst>
            </a:pPr>
            <a:r>
              <a:rPr sz="2000" spc="-5" dirty="0">
                <a:solidFill>
                  <a:srgbClr val="FFFFFF"/>
                </a:solidFill>
                <a:latin typeface="Corbel"/>
                <a:cs typeface="Corbel"/>
              </a:rPr>
              <a:t>Analogous to how</a:t>
            </a:r>
            <a:r>
              <a:rPr sz="2000" spc="-80" dirty="0">
                <a:solidFill>
                  <a:srgbClr val="FFFFFF"/>
                </a:solidFill>
                <a:latin typeface="Corbel"/>
                <a:cs typeface="Corbel"/>
              </a:rPr>
              <a:t> </a:t>
            </a:r>
            <a:r>
              <a:rPr sz="2000" dirty="0">
                <a:solidFill>
                  <a:srgbClr val="FFFFFF"/>
                </a:solidFill>
                <a:latin typeface="Corbel"/>
                <a:cs typeface="Corbel"/>
              </a:rPr>
              <a:t>infants  learn </a:t>
            </a:r>
            <a:r>
              <a:rPr sz="2000" spc="-5" dirty="0">
                <a:solidFill>
                  <a:srgbClr val="FFFFFF"/>
                </a:solidFill>
                <a:latin typeface="Corbel"/>
                <a:cs typeface="Corbel"/>
              </a:rPr>
              <a:t>by </a:t>
            </a:r>
            <a:r>
              <a:rPr sz="2000" dirty="0">
                <a:solidFill>
                  <a:srgbClr val="FFFFFF"/>
                </a:solidFill>
                <a:latin typeface="Corbel"/>
                <a:cs typeface="Corbel"/>
              </a:rPr>
              <a:t>tracking</a:t>
            </a:r>
            <a:r>
              <a:rPr sz="2000" spc="-70" dirty="0">
                <a:solidFill>
                  <a:srgbClr val="FFFFFF"/>
                </a:solidFill>
                <a:latin typeface="Corbel"/>
                <a:cs typeface="Corbel"/>
              </a:rPr>
              <a:t> </a:t>
            </a:r>
            <a:r>
              <a:rPr sz="2000" spc="-5" dirty="0">
                <a:solidFill>
                  <a:srgbClr val="FFFFFF"/>
                </a:solidFill>
                <a:latin typeface="Corbel"/>
                <a:cs typeface="Corbel"/>
              </a:rPr>
              <a:t>objects</a:t>
            </a:r>
            <a:endParaRPr sz="2000">
              <a:latin typeface="Corbel"/>
              <a:cs typeface="Corbel"/>
            </a:endParaRPr>
          </a:p>
        </p:txBody>
      </p:sp>
      <p:sp>
        <p:nvSpPr>
          <p:cNvPr id="8" name="object 8"/>
          <p:cNvSpPr txBox="1"/>
          <p:nvPr/>
        </p:nvSpPr>
        <p:spPr>
          <a:xfrm>
            <a:off x="2664968" y="6646472"/>
            <a:ext cx="6857365" cy="162224"/>
          </a:xfrm>
          <a:prstGeom prst="rect">
            <a:avLst/>
          </a:prstGeom>
        </p:spPr>
        <p:txBody>
          <a:bodyPr vert="horz" wrap="square" lIns="0" tIns="635" rIns="0" bIns="0" rtlCol="0">
            <a:spAutoFit/>
          </a:bodyPr>
          <a:lstStyle/>
          <a:p>
            <a:pPr marL="12700">
              <a:spcBef>
                <a:spcPts val="5"/>
              </a:spcBef>
            </a:pPr>
            <a:r>
              <a:rPr sz="1050" b="1" dirty="0">
                <a:solidFill>
                  <a:srgbClr val="FFFFFF"/>
                </a:solidFill>
                <a:latin typeface="Arial"/>
                <a:cs typeface="Arial"/>
              </a:rPr>
              <a:t>Xiaolong</a:t>
            </a:r>
            <a:r>
              <a:rPr sz="1050" b="1" spc="-50" dirty="0">
                <a:solidFill>
                  <a:srgbClr val="FFFFFF"/>
                </a:solidFill>
                <a:latin typeface="Arial"/>
                <a:cs typeface="Arial"/>
              </a:rPr>
              <a:t> </a:t>
            </a:r>
            <a:r>
              <a:rPr sz="1050" b="1" dirty="0">
                <a:solidFill>
                  <a:srgbClr val="FFFFFF"/>
                </a:solidFill>
                <a:latin typeface="Arial"/>
                <a:cs typeface="Arial"/>
              </a:rPr>
              <a:t>Wang,</a:t>
            </a:r>
            <a:r>
              <a:rPr sz="1050" b="1" spc="-45" dirty="0">
                <a:solidFill>
                  <a:srgbClr val="FFFFFF"/>
                </a:solidFill>
                <a:latin typeface="Arial"/>
                <a:cs typeface="Arial"/>
              </a:rPr>
              <a:t> </a:t>
            </a:r>
            <a:r>
              <a:rPr sz="1050" b="1" spc="-5" dirty="0">
                <a:solidFill>
                  <a:srgbClr val="FFFFFF"/>
                </a:solidFill>
                <a:latin typeface="Arial"/>
                <a:cs typeface="Arial"/>
              </a:rPr>
              <a:t>Abhinav</a:t>
            </a:r>
            <a:r>
              <a:rPr sz="1050" b="1" dirty="0">
                <a:solidFill>
                  <a:srgbClr val="FFFFFF"/>
                </a:solidFill>
                <a:latin typeface="Arial"/>
                <a:cs typeface="Arial"/>
              </a:rPr>
              <a:t> Gupta,</a:t>
            </a:r>
            <a:r>
              <a:rPr sz="1050" b="1" spc="-35" dirty="0">
                <a:solidFill>
                  <a:srgbClr val="FFFFFF"/>
                </a:solidFill>
                <a:latin typeface="Arial"/>
                <a:cs typeface="Arial"/>
              </a:rPr>
              <a:t> </a:t>
            </a:r>
            <a:r>
              <a:rPr sz="1050" b="1" dirty="0">
                <a:solidFill>
                  <a:srgbClr val="FFFFFF"/>
                </a:solidFill>
                <a:latin typeface="Arial"/>
                <a:cs typeface="Arial"/>
              </a:rPr>
              <a:t>Unsupervised</a:t>
            </a:r>
            <a:r>
              <a:rPr sz="1050" b="1" spc="-40" dirty="0">
                <a:solidFill>
                  <a:srgbClr val="FFFFFF"/>
                </a:solidFill>
                <a:latin typeface="Arial"/>
                <a:cs typeface="Arial"/>
              </a:rPr>
              <a:t> </a:t>
            </a:r>
            <a:r>
              <a:rPr sz="1050" b="1" dirty="0">
                <a:solidFill>
                  <a:srgbClr val="FFFFFF"/>
                </a:solidFill>
                <a:latin typeface="Arial"/>
                <a:cs typeface="Arial"/>
              </a:rPr>
              <a:t>Learning</a:t>
            </a:r>
            <a:r>
              <a:rPr sz="1050" b="1" spc="-40" dirty="0">
                <a:solidFill>
                  <a:srgbClr val="FFFFFF"/>
                </a:solidFill>
                <a:latin typeface="Arial"/>
                <a:cs typeface="Arial"/>
              </a:rPr>
              <a:t> </a:t>
            </a:r>
            <a:r>
              <a:rPr sz="1050" b="1" dirty="0">
                <a:solidFill>
                  <a:srgbClr val="FFFFFF"/>
                </a:solidFill>
                <a:latin typeface="Arial"/>
                <a:cs typeface="Arial"/>
              </a:rPr>
              <a:t>of</a:t>
            </a:r>
            <a:r>
              <a:rPr sz="1050" b="1" spc="-20" dirty="0">
                <a:solidFill>
                  <a:srgbClr val="FFFFFF"/>
                </a:solidFill>
                <a:latin typeface="Arial"/>
                <a:cs typeface="Arial"/>
              </a:rPr>
              <a:t> </a:t>
            </a:r>
            <a:r>
              <a:rPr sz="1050" b="1" dirty="0">
                <a:solidFill>
                  <a:srgbClr val="FFFFFF"/>
                </a:solidFill>
                <a:latin typeface="Arial"/>
                <a:cs typeface="Arial"/>
              </a:rPr>
              <a:t>Visual</a:t>
            </a:r>
            <a:r>
              <a:rPr sz="1050" b="1" spc="-35" dirty="0">
                <a:solidFill>
                  <a:srgbClr val="FFFFFF"/>
                </a:solidFill>
                <a:latin typeface="Arial"/>
                <a:cs typeface="Arial"/>
              </a:rPr>
              <a:t> </a:t>
            </a:r>
            <a:r>
              <a:rPr sz="1050" b="1" dirty="0">
                <a:solidFill>
                  <a:srgbClr val="FFFFFF"/>
                </a:solidFill>
                <a:latin typeface="Arial"/>
                <a:cs typeface="Arial"/>
              </a:rPr>
              <a:t>Representations</a:t>
            </a:r>
            <a:r>
              <a:rPr sz="1050" b="1" spc="-40" dirty="0">
                <a:solidFill>
                  <a:srgbClr val="FFFFFF"/>
                </a:solidFill>
                <a:latin typeface="Arial"/>
                <a:cs typeface="Arial"/>
              </a:rPr>
              <a:t> </a:t>
            </a:r>
            <a:r>
              <a:rPr sz="1050" b="1" dirty="0">
                <a:solidFill>
                  <a:srgbClr val="FFFFFF"/>
                </a:solidFill>
                <a:latin typeface="Arial"/>
                <a:cs typeface="Arial"/>
              </a:rPr>
              <a:t>using</a:t>
            </a:r>
            <a:r>
              <a:rPr sz="1050" b="1" spc="-40" dirty="0">
                <a:solidFill>
                  <a:srgbClr val="FFFFFF"/>
                </a:solidFill>
                <a:latin typeface="Arial"/>
                <a:cs typeface="Arial"/>
              </a:rPr>
              <a:t> </a:t>
            </a:r>
            <a:r>
              <a:rPr sz="1050" b="1" dirty="0">
                <a:solidFill>
                  <a:srgbClr val="FFFFFF"/>
                </a:solidFill>
                <a:latin typeface="Arial"/>
                <a:cs typeface="Arial"/>
              </a:rPr>
              <a:t>Videos,</a:t>
            </a:r>
            <a:r>
              <a:rPr sz="1050" b="1" spc="-45" dirty="0">
                <a:solidFill>
                  <a:srgbClr val="FFFFFF"/>
                </a:solidFill>
                <a:latin typeface="Arial"/>
                <a:cs typeface="Arial"/>
              </a:rPr>
              <a:t> </a:t>
            </a:r>
            <a:r>
              <a:rPr sz="1050" b="1" dirty="0">
                <a:solidFill>
                  <a:srgbClr val="FFFFFF"/>
                </a:solidFill>
                <a:latin typeface="Arial"/>
                <a:cs typeface="Arial"/>
              </a:rPr>
              <a:t>ICCV</a:t>
            </a:r>
            <a:r>
              <a:rPr sz="1050" b="1" spc="-10" dirty="0">
                <a:solidFill>
                  <a:srgbClr val="FFFFFF"/>
                </a:solidFill>
                <a:latin typeface="Arial"/>
                <a:cs typeface="Arial"/>
              </a:rPr>
              <a:t> </a:t>
            </a:r>
            <a:r>
              <a:rPr sz="1050" b="1" dirty="0">
                <a:solidFill>
                  <a:srgbClr val="FFFFFF"/>
                </a:solidFill>
                <a:latin typeface="Arial"/>
                <a:cs typeface="Arial"/>
              </a:rPr>
              <a:t>2015.</a:t>
            </a:r>
            <a:endParaRPr sz="105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822705"/>
            <a:ext cx="9144000" cy="4780915"/>
          </a:xfrm>
          <a:custGeom>
            <a:avLst/>
            <a:gdLst/>
            <a:ahLst/>
            <a:cxnLst/>
            <a:rect l="l" t="t" r="r" b="b"/>
            <a:pathLst>
              <a:path w="9144000" h="4780915">
                <a:moveTo>
                  <a:pt x="0" y="4780787"/>
                </a:moveTo>
                <a:lnTo>
                  <a:pt x="9144000" y="4780787"/>
                </a:lnTo>
                <a:lnTo>
                  <a:pt x="9144000" y="0"/>
                </a:lnTo>
                <a:lnTo>
                  <a:pt x="0" y="0"/>
                </a:lnTo>
                <a:lnTo>
                  <a:pt x="0" y="4780787"/>
                </a:lnTo>
                <a:close/>
              </a:path>
            </a:pathLst>
          </a:custGeom>
          <a:solidFill>
            <a:srgbClr val="17406C"/>
          </a:solidFill>
        </p:spPr>
        <p:txBody>
          <a:bodyPr wrap="square" lIns="0" tIns="0" rIns="0" bIns="0" rtlCol="0"/>
          <a:lstStyle/>
          <a:p>
            <a:endParaRPr/>
          </a:p>
        </p:txBody>
      </p:sp>
      <p:sp>
        <p:nvSpPr>
          <p:cNvPr id="3" name="object 3"/>
          <p:cNvSpPr/>
          <p:nvPr/>
        </p:nvSpPr>
        <p:spPr>
          <a:xfrm>
            <a:off x="1524000" y="176784"/>
            <a:ext cx="9142730" cy="1645920"/>
          </a:xfrm>
          <a:custGeom>
            <a:avLst/>
            <a:gdLst/>
            <a:ahLst/>
            <a:cxnLst/>
            <a:rect l="l" t="t" r="r" b="b"/>
            <a:pathLst>
              <a:path w="9142730" h="1645920">
                <a:moveTo>
                  <a:pt x="0" y="1645920"/>
                </a:moveTo>
                <a:lnTo>
                  <a:pt x="9142476" y="1645920"/>
                </a:lnTo>
                <a:lnTo>
                  <a:pt x="9142476" y="0"/>
                </a:lnTo>
                <a:lnTo>
                  <a:pt x="0" y="0"/>
                </a:lnTo>
                <a:lnTo>
                  <a:pt x="0" y="1645920"/>
                </a:lnTo>
                <a:close/>
              </a:path>
            </a:pathLst>
          </a:custGeom>
          <a:solidFill>
            <a:srgbClr val="009DD9"/>
          </a:solidFill>
        </p:spPr>
        <p:txBody>
          <a:bodyPr wrap="square" lIns="0" tIns="0" rIns="0" bIns="0" rtlCol="0"/>
          <a:lstStyle/>
          <a:p>
            <a:endParaRPr/>
          </a:p>
        </p:txBody>
      </p:sp>
      <p:sp>
        <p:nvSpPr>
          <p:cNvPr id="4" name="object 4"/>
          <p:cNvSpPr txBox="1">
            <a:spLocks noGrp="1"/>
          </p:cNvSpPr>
          <p:nvPr>
            <p:ph type="title"/>
          </p:nvPr>
        </p:nvSpPr>
        <p:spPr>
          <a:xfrm>
            <a:off x="2287931" y="648080"/>
            <a:ext cx="3402965" cy="635000"/>
          </a:xfrm>
          <a:prstGeom prst="rect">
            <a:avLst/>
          </a:prstGeom>
        </p:spPr>
        <p:txBody>
          <a:bodyPr vert="horz" wrap="square" lIns="0" tIns="12065" rIns="0" bIns="0" rtlCol="0" anchor="ctr">
            <a:spAutoFit/>
          </a:bodyPr>
          <a:lstStyle/>
          <a:p>
            <a:pPr marL="12700">
              <a:lnSpc>
                <a:spcPct val="100000"/>
              </a:lnSpc>
              <a:spcBef>
                <a:spcPts val="95"/>
              </a:spcBef>
            </a:pPr>
            <a:r>
              <a:rPr sz="4000" spc="-5" dirty="0"/>
              <a:t>MORE</a:t>
            </a:r>
            <a:r>
              <a:rPr sz="4000" spc="-60" dirty="0"/>
              <a:t> </a:t>
            </a:r>
            <a:r>
              <a:rPr sz="4000" spc="-25" dirty="0"/>
              <a:t>MOTION</a:t>
            </a:r>
            <a:endParaRPr sz="4000"/>
          </a:p>
        </p:txBody>
      </p:sp>
      <p:sp>
        <p:nvSpPr>
          <p:cNvPr id="5" name="object 5"/>
          <p:cNvSpPr/>
          <p:nvPr/>
        </p:nvSpPr>
        <p:spPr>
          <a:xfrm>
            <a:off x="1629155" y="3735323"/>
            <a:ext cx="8932164" cy="269748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22477" y="6603492"/>
            <a:ext cx="9144000" cy="254635"/>
          </a:xfrm>
          <a:custGeom>
            <a:avLst/>
            <a:gdLst/>
            <a:ahLst/>
            <a:cxnLst/>
            <a:rect l="l" t="t" r="r" b="b"/>
            <a:pathLst>
              <a:path w="9144000" h="254634">
                <a:moveTo>
                  <a:pt x="0" y="254508"/>
                </a:moveTo>
                <a:lnTo>
                  <a:pt x="9144000" y="254508"/>
                </a:lnTo>
                <a:lnTo>
                  <a:pt x="9144000" y="0"/>
                </a:lnTo>
                <a:lnTo>
                  <a:pt x="0" y="0"/>
                </a:lnTo>
                <a:lnTo>
                  <a:pt x="0" y="254508"/>
                </a:lnTo>
                <a:close/>
              </a:path>
            </a:pathLst>
          </a:custGeom>
          <a:solidFill>
            <a:srgbClr val="0FCF9B"/>
          </a:solidFill>
        </p:spPr>
        <p:txBody>
          <a:bodyPr wrap="square" lIns="0" tIns="0" rIns="0" bIns="0" rtlCol="0"/>
          <a:lstStyle/>
          <a:p>
            <a:endParaRPr/>
          </a:p>
        </p:txBody>
      </p:sp>
      <p:sp>
        <p:nvSpPr>
          <p:cNvPr id="7" name="object 7"/>
          <p:cNvSpPr txBox="1"/>
          <p:nvPr/>
        </p:nvSpPr>
        <p:spPr>
          <a:xfrm>
            <a:off x="2287931" y="2232405"/>
            <a:ext cx="7472045" cy="848994"/>
          </a:xfrm>
          <a:prstGeom prst="rect">
            <a:avLst/>
          </a:prstGeom>
        </p:spPr>
        <p:txBody>
          <a:bodyPr vert="horz" wrap="square" lIns="0" tIns="12700" rIns="0" bIns="0" rtlCol="0">
            <a:spAutoFit/>
          </a:bodyPr>
          <a:lstStyle/>
          <a:p>
            <a:pPr marL="299085" indent="-286385">
              <a:spcBef>
                <a:spcPts val="100"/>
              </a:spcBef>
              <a:buFont typeface="Arial"/>
              <a:buChar char="•"/>
              <a:tabLst>
                <a:tab pos="299085" algn="l"/>
                <a:tab pos="299720" algn="l"/>
              </a:tabLst>
            </a:pPr>
            <a:r>
              <a:rPr spc="-5" dirty="0">
                <a:solidFill>
                  <a:srgbClr val="FFFFFF"/>
                </a:solidFill>
                <a:latin typeface="Corbel"/>
                <a:cs typeface="Corbel"/>
              </a:rPr>
              <a:t>Previous </a:t>
            </a:r>
            <a:r>
              <a:rPr dirty="0">
                <a:solidFill>
                  <a:srgbClr val="FFFFFF"/>
                </a:solidFill>
                <a:latin typeface="Corbel"/>
                <a:cs typeface="Corbel"/>
              </a:rPr>
              <a:t>paper </a:t>
            </a:r>
            <a:r>
              <a:rPr spc="-5" dirty="0">
                <a:solidFill>
                  <a:srgbClr val="FFFFFF"/>
                </a:solidFill>
                <a:latin typeface="Corbel"/>
                <a:cs typeface="Corbel"/>
              </a:rPr>
              <a:t>explored ‘slow’ </a:t>
            </a:r>
            <a:r>
              <a:rPr dirty="0">
                <a:solidFill>
                  <a:srgbClr val="FFFFFF"/>
                </a:solidFill>
                <a:latin typeface="Corbel"/>
                <a:cs typeface="Corbel"/>
              </a:rPr>
              <a:t>feature</a:t>
            </a:r>
            <a:r>
              <a:rPr spc="10" dirty="0">
                <a:solidFill>
                  <a:srgbClr val="FFFFFF"/>
                </a:solidFill>
                <a:latin typeface="Corbel"/>
                <a:cs typeface="Corbel"/>
              </a:rPr>
              <a:t> </a:t>
            </a:r>
            <a:r>
              <a:rPr spc="-5" dirty="0">
                <a:solidFill>
                  <a:srgbClr val="FFFFFF"/>
                </a:solidFill>
                <a:latin typeface="Corbel"/>
                <a:cs typeface="Corbel"/>
              </a:rPr>
              <a:t>embedding</a:t>
            </a:r>
            <a:endParaRPr>
              <a:latin typeface="Corbel"/>
              <a:cs typeface="Corbel"/>
            </a:endParaRPr>
          </a:p>
          <a:p>
            <a:pPr marL="299085" indent="-286385">
              <a:buFont typeface="Arial"/>
              <a:buChar char="•"/>
              <a:tabLst>
                <a:tab pos="299085" algn="l"/>
                <a:tab pos="299720" algn="l"/>
              </a:tabLst>
            </a:pPr>
            <a:r>
              <a:rPr spc="-35" dirty="0">
                <a:solidFill>
                  <a:srgbClr val="FFFFFF"/>
                </a:solidFill>
                <a:latin typeface="Corbel"/>
                <a:cs typeface="Corbel"/>
              </a:rPr>
              <a:t>We </a:t>
            </a:r>
            <a:r>
              <a:rPr spc="-5" dirty="0">
                <a:solidFill>
                  <a:srgbClr val="FFFFFF"/>
                </a:solidFill>
                <a:latin typeface="Corbel"/>
                <a:cs typeface="Corbel"/>
              </a:rPr>
              <a:t>can explore ‘steady’ feature embedding </a:t>
            </a:r>
            <a:r>
              <a:rPr dirty="0">
                <a:solidFill>
                  <a:srgbClr val="FFFFFF"/>
                </a:solidFill>
                <a:latin typeface="Corbel"/>
                <a:cs typeface="Corbel"/>
              </a:rPr>
              <a:t>in which </a:t>
            </a:r>
            <a:r>
              <a:rPr spc="-5" dirty="0">
                <a:solidFill>
                  <a:srgbClr val="FFFFFF"/>
                </a:solidFill>
                <a:latin typeface="Corbel"/>
                <a:cs typeface="Corbel"/>
              </a:rPr>
              <a:t>changes </a:t>
            </a:r>
            <a:r>
              <a:rPr dirty="0">
                <a:solidFill>
                  <a:srgbClr val="FFFFFF"/>
                </a:solidFill>
                <a:latin typeface="Corbel"/>
                <a:cs typeface="Corbel"/>
              </a:rPr>
              <a:t>in input</a:t>
            </a:r>
            <a:r>
              <a:rPr spc="90" dirty="0">
                <a:solidFill>
                  <a:srgbClr val="FFFFFF"/>
                </a:solidFill>
                <a:latin typeface="Corbel"/>
                <a:cs typeface="Corbel"/>
              </a:rPr>
              <a:t> </a:t>
            </a:r>
            <a:r>
              <a:rPr spc="-5" dirty="0">
                <a:solidFill>
                  <a:srgbClr val="FFFFFF"/>
                </a:solidFill>
                <a:latin typeface="Corbel"/>
                <a:cs typeface="Corbel"/>
              </a:rPr>
              <a:t>should</a:t>
            </a:r>
            <a:endParaRPr>
              <a:latin typeface="Corbel"/>
              <a:cs typeface="Corbel"/>
            </a:endParaRPr>
          </a:p>
          <a:p>
            <a:pPr marL="299085"/>
            <a:r>
              <a:rPr dirty="0">
                <a:solidFill>
                  <a:srgbClr val="FFFFFF"/>
                </a:solidFill>
                <a:latin typeface="Corbel"/>
                <a:cs typeface="Corbel"/>
              </a:rPr>
              <a:t>reflect </a:t>
            </a:r>
            <a:r>
              <a:rPr spc="-5" dirty="0">
                <a:solidFill>
                  <a:srgbClr val="FFFFFF"/>
                </a:solidFill>
                <a:latin typeface="Corbel"/>
                <a:cs typeface="Corbel"/>
              </a:rPr>
              <a:t>similar changes </a:t>
            </a:r>
            <a:r>
              <a:rPr dirty="0">
                <a:solidFill>
                  <a:srgbClr val="FFFFFF"/>
                </a:solidFill>
                <a:latin typeface="Corbel"/>
                <a:cs typeface="Corbel"/>
              </a:rPr>
              <a:t>in </a:t>
            </a:r>
            <a:r>
              <a:rPr spc="-5" dirty="0">
                <a:solidFill>
                  <a:srgbClr val="FFFFFF"/>
                </a:solidFill>
                <a:latin typeface="Corbel"/>
                <a:cs typeface="Corbel"/>
              </a:rPr>
              <a:t>feature</a:t>
            </a:r>
            <a:r>
              <a:rPr spc="-25" dirty="0">
                <a:solidFill>
                  <a:srgbClr val="FFFFFF"/>
                </a:solidFill>
                <a:latin typeface="Corbel"/>
                <a:cs typeface="Corbel"/>
              </a:rPr>
              <a:t> </a:t>
            </a:r>
            <a:r>
              <a:rPr spc="-5" dirty="0">
                <a:solidFill>
                  <a:srgbClr val="FFFFFF"/>
                </a:solidFill>
                <a:latin typeface="Corbel"/>
                <a:cs typeface="Corbel"/>
              </a:rPr>
              <a:t>space</a:t>
            </a:r>
            <a:endParaRPr>
              <a:latin typeface="Corbel"/>
              <a:cs typeface="Corbel"/>
            </a:endParaRPr>
          </a:p>
        </p:txBody>
      </p:sp>
      <p:sp>
        <p:nvSpPr>
          <p:cNvPr id="8" name="object 8"/>
          <p:cNvSpPr txBox="1"/>
          <p:nvPr/>
        </p:nvSpPr>
        <p:spPr>
          <a:xfrm>
            <a:off x="2070608" y="6646472"/>
            <a:ext cx="8047990" cy="162224"/>
          </a:xfrm>
          <a:prstGeom prst="rect">
            <a:avLst/>
          </a:prstGeom>
        </p:spPr>
        <p:txBody>
          <a:bodyPr vert="horz" wrap="square" lIns="0" tIns="635" rIns="0" bIns="0" rtlCol="0">
            <a:spAutoFit/>
          </a:bodyPr>
          <a:lstStyle/>
          <a:p>
            <a:pPr marL="12700">
              <a:spcBef>
                <a:spcPts val="5"/>
              </a:spcBef>
            </a:pPr>
            <a:r>
              <a:rPr sz="1050" b="1" dirty="0">
                <a:solidFill>
                  <a:srgbClr val="FFFFFF"/>
                </a:solidFill>
                <a:latin typeface="Arial"/>
                <a:cs typeface="Arial"/>
              </a:rPr>
              <a:t>Dinesh Jayaraman, Kristen Grauman, Slow and steady feature </a:t>
            </a:r>
            <a:r>
              <a:rPr sz="1050" b="1" spc="-5" dirty="0">
                <a:solidFill>
                  <a:srgbClr val="FFFFFF"/>
                </a:solidFill>
                <a:latin typeface="Arial"/>
                <a:cs typeface="Arial"/>
              </a:rPr>
              <a:t>analysis: </a:t>
            </a:r>
            <a:r>
              <a:rPr sz="1050" b="1" dirty="0">
                <a:solidFill>
                  <a:srgbClr val="FFFFFF"/>
                </a:solidFill>
                <a:latin typeface="Arial"/>
                <a:cs typeface="Arial"/>
              </a:rPr>
              <a:t>higher order temporal coherence </a:t>
            </a:r>
            <a:r>
              <a:rPr sz="1050" b="1" spc="-5" dirty="0">
                <a:solidFill>
                  <a:srgbClr val="FFFFFF"/>
                </a:solidFill>
                <a:latin typeface="Arial"/>
                <a:cs typeface="Arial"/>
              </a:rPr>
              <a:t>in video, </a:t>
            </a:r>
            <a:r>
              <a:rPr sz="1050" b="1" dirty="0">
                <a:solidFill>
                  <a:srgbClr val="FFFFFF"/>
                </a:solidFill>
                <a:latin typeface="Arial"/>
                <a:cs typeface="Arial"/>
              </a:rPr>
              <a:t>CVPR</a:t>
            </a:r>
            <a:r>
              <a:rPr sz="1050" b="1" spc="-165" dirty="0">
                <a:solidFill>
                  <a:srgbClr val="FFFFFF"/>
                </a:solidFill>
                <a:latin typeface="Arial"/>
                <a:cs typeface="Arial"/>
              </a:rPr>
              <a:t> </a:t>
            </a:r>
            <a:r>
              <a:rPr sz="1050" b="1" dirty="0">
                <a:solidFill>
                  <a:srgbClr val="FFFFFF"/>
                </a:solidFill>
                <a:latin typeface="Arial"/>
                <a:cs typeface="Arial"/>
              </a:rPr>
              <a:t>2016.</a:t>
            </a:r>
            <a:endParaRPr sz="105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10" dirty="0"/>
              <a:t>The </a:t>
            </a:r>
            <a:r>
              <a:rPr spc="-105" dirty="0"/>
              <a:t>Convolution</a:t>
            </a:r>
            <a:r>
              <a:rPr spc="190" dirty="0"/>
              <a:t> </a:t>
            </a:r>
            <a:r>
              <a:rPr spc="-85" dirty="0"/>
              <a:t>Operation</a:t>
            </a:r>
          </a:p>
        </p:txBody>
      </p:sp>
      <p:sp>
        <p:nvSpPr>
          <p:cNvPr id="3" name="object 3"/>
          <p:cNvSpPr txBox="1"/>
          <p:nvPr/>
        </p:nvSpPr>
        <p:spPr>
          <a:xfrm>
            <a:off x="829500" y="1358900"/>
            <a:ext cx="10534015" cy="391160"/>
          </a:xfrm>
          <a:prstGeom prst="rect">
            <a:avLst/>
          </a:prstGeom>
        </p:spPr>
        <p:txBody>
          <a:bodyPr vert="horz" wrap="square" lIns="0" tIns="12700" rIns="0" bIns="0" rtlCol="0">
            <a:spAutoFit/>
          </a:bodyPr>
          <a:lstStyle/>
          <a:p>
            <a:pPr marL="12700">
              <a:lnSpc>
                <a:spcPct val="100000"/>
              </a:lnSpc>
              <a:spcBef>
                <a:spcPts val="100"/>
              </a:spcBef>
            </a:pPr>
            <a:r>
              <a:rPr sz="2400" spc="-75" dirty="0">
                <a:latin typeface="Arial"/>
                <a:cs typeface="Arial"/>
              </a:rPr>
              <a:t>We </a:t>
            </a:r>
            <a:r>
              <a:rPr sz="2400" spc="-165" dirty="0">
                <a:latin typeface="Arial"/>
                <a:cs typeface="Arial"/>
              </a:rPr>
              <a:t>slide </a:t>
            </a:r>
            <a:r>
              <a:rPr sz="2400" spc="-100" dirty="0">
                <a:latin typeface="Arial"/>
                <a:cs typeface="Arial"/>
              </a:rPr>
              <a:t>the </a:t>
            </a:r>
            <a:r>
              <a:rPr sz="2400" spc="-110" dirty="0">
                <a:latin typeface="Arial"/>
                <a:cs typeface="Arial"/>
              </a:rPr>
              <a:t>3x3 </a:t>
            </a:r>
            <a:r>
              <a:rPr sz="2400" spc="-75" dirty="0">
                <a:latin typeface="Arial"/>
                <a:cs typeface="Arial"/>
              </a:rPr>
              <a:t>filter </a:t>
            </a:r>
            <a:r>
              <a:rPr sz="2400" spc="-125" dirty="0">
                <a:latin typeface="Arial"/>
                <a:cs typeface="Arial"/>
              </a:rPr>
              <a:t>over </a:t>
            </a:r>
            <a:r>
              <a:rPr sz="2400" spc="-100" dirty="0">
                <a:latin typeface="Arial"/>
                <a:cs typeface="Arial"/>
              </a:rPr>
              <a:t>the </a:t>
            </a:r>
            <a:r>
              <a:rPr sz="2400" spc="-95" dirty="0">
                <a:latin typeface="Arial"/>
                <a:cs typeface="Arial"/>
              </a:rPr>
              <a:t>input </a:t>
            </a:r>
            <a:r>
              <a:rPr sz="2400" spc="-204" dirty="0">
                <a:latin typeface="Arial"/>
                <a:cs typeface="Arial"/>
              </a:rPr>
              <a:t>image, </a:t>
            </a:r>
            <a:r>
              <a:rPr sz="2400" spc="-135" dirty="0">
                <a:latin typeface="Arial"/>
                <a:cs typeface="Arial"/>
              </a:rPr>
              <a:t>element-wise </a:t>
            </a:r>
            <a:r>
              <a:rPr sz="2400" spc="-155" dirty="0">
                <a:latin typeface="Arial"/>
                <a:cs typeface="Arial"/>
              </a:rPr>
              <a:t>multiply, </a:t>
            </a:r>
            <a:r>
              <a:rPr sz="2400" spc="-195" dirty="0">
                <a:latin typeface="Arial"/>
                <a:cs typeface="Arial"/>
              </a:rPr>
              <a:t>and </a:t>
            </a:r>
            <a:r>
              <a:rPr sz="2400" spc="-180" dirty="0">
                <a:latin typeface="Arial"/>
                <a:cs typeface="Arial"/>
              </a:rPr>
              <a:t>add </a:t>
            </a:r>
            <a:r>
              <a:rPr sz="2400" spc="-100" dirty="0">
                <a:latin typeface="Arial"/>
                <a:cs typeface="Arial"/>
              </a:rPr>
              <a:t>the</a:t>
            </a:r>
            <a:r>
              <a:rPr sz="2400" spc="-155" dirty="0">
                <a:latin typeface="Arial"/>
                <a:cs typeface="Arial"/>
              </a:rPr>
              <a:t> </a:t>
            </a:r>
            <a:r>
              <a:rPr sz="2400" spc="-120" dirty="0">
                <a:latin typeface="Arial"/>
                <a:cs typeface="Arial"/>
              </a:rPr>
              <a:t>outputs:</a:t>
            </a:r>
            <a:endParaRPr sz="2400">
              <a:latin typeface="Arial"/>
              <a:cs typeface="Arial"/>
            </a:endParaRPr>
          </a:p>
        </p:txBody>
      </p:sp>
      <p:sp>
        <p:nvSpPr>
          <p:cNvPr id="4" name="object 4"/>
          <p:cNvSpPr/>
          <p:nvPr/>
        </p:nvSpPr>
        <p:spPr>
          <a:xfrm>
            <a:off x="5803391" y="3029711"/>
            <a:ext cx="1953767" cy="166420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864925" y="3582415"/>
            <a:ext cx="568960" cy="560070"/>
          </a:xfrm>
          <a:custGeom>
            <a:avLst/>
            <a:gdLst/>
            <a:ahLst/>
            <a:cxnLst/>
            <a:rect l="l" t="t" r="r" b="b"/>
            <a:pathLst>
              <a:path w="568960" h="560070">
                <a:moveTo>
                  <a:pt x="0" y="279864"/>
                </a:moveTo>
                <a:lnTo>
                  <a:pt x="3719" y="234468"/>
                </a:lnTo>
                <a:lnTo>
                  <a:pt x="14488" y="191405"/>
                </a:lnTo>
                <a:lnTo>
                  <a:pt x="31721" y="151250"/>
                </a:lnTo>
                <a:lnTo>
                  <a:pt x="54832" y="114580"/>
                </a:lnTo>
                <a:lnTo>
                  <a:pt x="83238" y="81970"/>
                </a:lnTo>
                <a:lnTo>
                  <a:pt x="116352" y="53997"/>
                </a:lnTo>
                <a:lnTo>
                  <a:pt x="153590" y="31238"/>
                </a:lnTo>
                <a:lnTo>
                  <a:pt x="194366" y="14267"/>
                </a:lnTo>
                <a:lnTo>
                  <a:pt x="238096" y="3662"/>
                </a:lnTo>
                <a:lnTo>
                  <a:pt x="284194" y="0"/>
                </a:lnTo>
                <a:lnTo>
                  <a:pt x="330291" y="3662"/>
                </a:lnTo>
                <a:lnTo>
                  <a:pt x="374021" y="14267"/>
                </a:lnTo>
                <a:lnTo>
                  <a:pt x="414797" y="31238"/>
                </a:lnTo>
                <a:lnTo>
                  <a:pt x="452035" y="53997"/>
                </a:lnTo>
                <a:lnTo>
                  <a:pt x="485149" y="81970"/>
                </a:lnTo>
                <a:lnTo>
                  <a:pt x="513555" y="114580"/>
                </a:lnTo>
                <a:lnTo>
                  <a:pt x="536667" y="151250"/>
                </a:lnTo>
                <a:lnTo>
                  <a:pt x="553899" y="191405"/>
                </a:lnTo>
                <a:lnTo>
                  <a:pt x="564668" y="234468"/>
                </a:lnTo>
                <a:lnTo>
                  <a:pt x="568388" y="279864"/>
                </a:lnTo>
                <a:lnTo>
                  <a:pt x="564668" y="325259"/>
                </a:lnTo>
                <a:lnTo>
                  <a:pt x="553899" y="368323"/>
                </a:lnTo>
                <a:lnTo>
                  <a:pt x="536667" y="408478"/>
                </a:lnTo>
                <a:lnTo>
                  <a:pt x="513555" y="445148"/>
                </a:lnTo>
                <a:lnTo>
                  <a:pt x="485149" y="477758"/>
                </a:lnTo>
                <a:lnTo>
                  <a:pt x="452035" y="505731"/>
                </a:lnTo>
                <a:lnTo>
                  <a:pt x="414797" y="528491"/>
                </a:lnTo>
                <a:lnTo>
                  <a:pt x="374021" y="545461"/>
                </a:lnTo>
                <a:lnTo>
                  <a:pt x="330291" y="556066"/>
                </a:lnTo>
                <a:lnTo>
                  <a:pt x="284194" y="559729"/>
                </a:lnTo>
                <a:lnTo>
                  <a:pt x="238096" y="556066"/>
                </a:lnTo>
                <a:lnTo>
                  <a:pt x="194366" y="545461"/>
                </a:lnTo>
                <a:lnTo>
                  <a:pt x="153590" y="528491"/>
                </a:lnTo>
                <a:lnTo>
                  <a:pt x="116352" y="505731"/>
                </a:lnTo>
                <a:lnTo>
                  <a:pt x="83238" y="477758"/>
                </a:lnTo>
                <a:lnTo>
                  <a:pt x="54832" y="445148"/>
                </a:lnTo>
                <a:lnTo>
                  <a:pt x="31721" y="408478"/>
                </a:lnTo>
                <a:lnTo>
                  <a:pt x="14488" y="368323"/>
                </a:lnTo>
                <a:lnTo>
                  <a:pt x="3719" y="325259"/>
                </a:lnTo>
                <a:lnTo>
                  <a:pt x="0" y="279864"/>
                </a:lnTo>
                <a:close/>
              </a:path>
            </a:pathLst>
          </a:custGeom>
          <a:ln w="19050">
            <a:solidFill>
              <a:srgbClr val="000000"/>
            </a:solidFill>
          </a:ln>
        </p:spPr>
        <p:txBody>
          <a:bodyPr wrap="square" lIns="0" tIns="0" rIns="0" bIns="0" rtlCol="0"/>
          <a:lstStyle/>
          <a:p>
            <a:endParaRPr/>
          </a:p>
        </p:txBody>
      </p:sp>
      <p:sp>
        <p:nvSpPr>
          <p:cNvPr id="6" name="object 6"/>
          <p:cNvSpPr/>
          <p:nvPr/>
        </p:nvSpPr>
        <p:spPr>
          <a:xfrm>
            <a:off x="4927574" y="3646779"/>
            <a:ext cx="436880" cy="429259"/>
          </a:xfrm>
          <a:custGeom>
            <a:avLst/>
            <a:gdLst/>
            <a:ahLst/>
            <a:cxnLst/>
            <a:rect l="l" t="t" r="r" b="b"/>
            <a:pathLst>
              <a:path w="436879" h="429260">
                <a:moveTo>
                  <a:pt x="23406" y="0"/>
                </a:moveTo>
                <a:lnTo>
                  <a:pt x="0" y="23863"/>
                </a:lnTo>
                <a:lnTo>
                  <a:pt x="194259" y="214464"/>
                </a:lnTo>
                <a:lnTo>
                  <a:pt x="0" y="405066"/>
                </a:lnTo>
                <a:lnTo>
                  <a:pt x="23406" y="428929"/>
                </a:lnTo>
                <a:lnTo>
                  <a:pt x="218135" y="237883"/>
                </a:lnTo>
                <a:lnTo>
                  <a:pt x="265868" y="237883"/>
                </a:lnTo>
                <a:lnTo>
                  <a:pt x="241998" y="214464"/>
                </a:lnTo>
                <a:lnTo>
                  <a:pt x="265868" y="191046"/>
                </a:lnTo>
                <a:lnTo>
                  <a:pt x="218135" y="191046"/>
                </a:lnTo>
                <a:lnTo>
                  <a:pt x="23406" y="0"/>
                </a:lnTo>
                <a:close/>
              </a:path>
              <a:path w="436879" h="429260">
                <a:moveTo>
                  <a:pt x="265868" y="237883"/>
                </a:moveTo>
                <a:lnTo>
                  <a:pt x="218135" y="237883"/>
                </a:lnTo>
                <a:lnTo>
                  <a:pt x="412851" y="428929"/>
                </a:lnTo>
                <a:lnTo>
                  <a:pt x="436270" y="405066"/>
                </a:lnTo>
                <a:lnTo>
                  <a:pt x="265868" y="237883"/>
                </a:lnTo>
                <a:close/>
              </a:path>
              <a:path w="436879" h="429260">
                <a:moveTo>
                  <a:pt x="412851" y="0"/>
                </a:moveTo>
                <a:lnTo>
                  <a:pt x="218135" y="191046"/>
                </a:lnTo>
                <a:lnTo>
                  <a:pt x="265868" y="191046"/>
                </a:lnTo>
                <a:lnTo>
                  <a:pt x="436270" y="23863"/>
                </a:lnTo>
                <a:lnTo>
                  <a:pt x="412851" y="0"/>
                </a:lnTo>
                <a:close/>
              </a:path>
            </a:pathLst>
          </a:custGeom>
          <a:solidFill>
            <a:srgbClr val="000000"/>
          </a:solidFill>
        </p:spPr>
        <p:txBody>
          <a:bodyPr wrap="square" lIns="0" tIns="0" rIns="0" bIns="0" rtlCol="0"/>
          <a:lstStyle/>
          <a:p>
            <a:endParaRPr/>
          </a:p>
        </p:txBody>
      </p:sp>
      <p:sp>
        <p:nvSpPr>
          <p:cNvPr id="7" name="object 7"/>
          <p:cNvSpPr/>
          <p:nvPr/>
        </p:nvSpPr>
        <p:spPr>
          <a:xfrm>
            <a:off x="4927564" y="3646778"/>
            <a:ext cx="436880" cy="429259"/>
          </a:xfrm>
          <a:custGeom>
            <a:avLst/>
            <a:gdLst/>
            <a:ahLst/>
            <a:cxnLst/>
            <a:rect l="l" t="t" r="r" b="b"/>
            <a:pathLst>
              <a:path w="436879" h="429260">
                <a:moveTo>
                  <a:pt x="0" y="23866"/>
                </a:moveTo>
                <a:lnTo>
                  <a:pt x="23414" y="0"/>
                </a:lnTo>
                <a:lnTo>
                  <a:pt x="218137" y="191049"/>
                </a:lnTo>
                <a:lnTo>
                  <a:pt x="412860" y="0"/>
                </a:lnTo>
                <a:lnTo>
                  <a:pt x="436274" y="23866"/>
                </a:lnTo>
                <a:lnTo>
                  <a:pt x="242006" y="214467"/>
                </a:lnTo>
                <a:lnTo>
                  <a:pt x="436274" y="405069"/>
                </a:lnTo>
                <a:lnTo>
                  <a:pt x="412860" y="428935"/>
                </a:lnTo>
                <a:lnTo>
                  <a:pt x="218137" y="237886"/>
                </a:lnTo>
                <a:lnTo>
                  <a:pt x="23414" y="428935"/>
                </a:lnTo>
                <a:lnTo>
                  <a:pt x="0" y="405069"/>
                </a:lnTo>
                <a:lnTo>
                  <a:pt x="194268" y="214467"/>
                </a:lnTo>
                <a:lnTo>
                  <a:pt x="0" y="23866"/>
                </a:lnTo>
                <a:close/>
              </a:path>
            </a:pathLst>
          </a:custGeom>
          <a:ln w="12700">
            <a:solidFill>
              <a:srgbClr val="000000"/>
            </a:solidFill>
          </a:ln>
        </p:spPr>
        <p:txBody>
          <a:bodyPr wrap="square" lIns="0" tIns="0" rIns="0" bIns="0" rtlCol="0"/>
          <a:lstStyle/>
          <a:p>
            <a:endParaRPr/>
          </a:p>
        </p:txBody>
      </p:sp>
      <p:sp>
        <p:nvSpPr>
          <p:cNvPr id="8" name="object 8"/>
          <p:cNvSpPr txBox="1"/>
          <p:nvPr/>
        </p:nvSpPr>
        <p:spPr>
          <a:xfrm>
            <a:off x="6506971" y="4897628"/>
            <a:ext cx="546735" cy="391160"/>
          </a:xfrm>
          <a:prstGeom prst="rect">
            <a:avLst/>
          </a:prstGeom>
        </p:spPr>
        <p:txBody>
          <a:bodyPr vert="horz" wrap="square" lIns="0" tIns="12700" rIns="0" bIns="0" rtlCol="0">
            <a:spAutoFit/>
          </a:bodyPr>
          <a:lstStyle/>
          <a:p>
            <a:pPr marL="12700">
              <a:lnSpc>
                <a:spcPct val="100000"/>
              </a:lnSpc>
              <a:spcBef>
                <a:spcPts val="100"/>
              </a:spcBef>
            </a:pPr>
            <a:r>
              <a:rPr sz="2400" spc="-150" dirty="0">
                <a:latin typeface="Arial"/>
                <a:cs typeface="Arial"/>
              </a:rPr>
              <a:t>f</a:t>
            </a:r>
            <a:r>
              <a:rPr sz="2400" spc="-85" dirty="0">
                <a:latin typeface="Arial"/>
                <a:cs typeface="Arial"/>
              </a:rPr>
              <a:t>i</a:t>
            </a:r>
            <a:r>
              <a:rPr sz="2400" spc="-90" dirty="0">
                <a:latin typeface="Arial"/>
                <a:cs typeface="Arial"/>
              </a:rPr>
              <a:t>l</a:t>
            </a:r>
            <a:r>
              <a:rPr sz="2400" spc="55" dirty="0">
                <a:latin typeface="Arial"/>
                <a:cs typeface="Arial"/>
              </a:rPr>
              <a:t>t</a:t>
            </a:r>
            <a:r>
              <a:rPr sz="2400" spc="-190" dirty="0">
                <a:latin typeface="Arial"/>
                <a:cs typeface="Arial"/>
              </a:rPr>
              <a:t>e</a:t>
            </a:r>
            <a:r>
              <a:rPr sz="2400" dirty="0">
                <a:latin typeface="Arial"/>
                <a:cs typeface="Arial"/>
              </a:rPr>
              <a:t>r</a:t>
            </a:r>
            <a:endParaRPr sz="2400">
              <a:latin typeface="Arial"/>
              <a:cs typeface="Arial"/>
            </a:endParaRPr>
          </a:p>
        </p:txBody>
      </p:sp>
      <p:sp>
        <p:nvSpPr>
          <p:cNvPr id="9" name="object 9"/>
          <p:cNvSpPr/>
          <p:nvPr/>
        </p:nvSpPr>
        <p:spPr>
          <a:xfrm>
            <a:off x="8116214" y="3656076"/>
            <a:ext cx="461645" cy="132080"/>
          </a:xfrm>
          <a:custGeom>
            <a:avLst/>
            <a:gdLst/>
            <a:ahLst/>
            <a:cxnLst/>
            <a:rect l="l" t="t" r="r" b="b"/>
            <a:pathLst>
              <a:path w="461645" h="132079">
                <a:moveTo>
                  <a:pt x="461568" y="0"/>
                </a:moveTo>
                <a:lnTo>
                  <a:pt x="0" y="0"/>
                </a:lnTo>
                <a:lnTo>
                  <a:pt x="0" y="131648"/>
                </a:lnTo>
                <a:lnTo>
                  <a:pt x="461568" y="131648"/>
                </a:lnTo>
                <a:lnTo>
                  <a:pt x="461568" y="0"/>
                </a:lnTo>
                <a:close/>
              </a:path>
            </a:pathLst>
          </a:custGeom>
          <a:solidFill>
            <a:srgbClr val="000000"/>
          </a:solidFill>
        </p:spPr>
        <p:txBody>
          <a:bodyPr wrap="square" lIns="0" tIns="0" rIns="0" bIns="0" rtlCol="0"/>
          <a:lstStyle/>
          <a:p>
            <a:endParaRPr/>
          </a:p>
        </p:txBody>
      </p:sp>
      <p:sp>
        <p:nvSpPr>
          <p:cNvPr id="10" name="object 10"/>
          <p:cNvSpPr/>
          <p:nvPr/>
        </p:nvSpPr>
        <p:spPr>
          <a:xfrm>
            <a:off x="8116214" y="3934752"/>
            <a:ext cx="461645" cy="132080"/>
          </a:xfrm>
          <a:custGeom>
            <a:avLst/>
            <a:gdLst/>
            <a:ahLst/>
            <a:cxnLst/>
            <a:rect l="l" t="t" r="r" b="b"/>
            <a:pathLst>
              <a:path w="461645" h="132079">
                <a:moveTo>
                  <a:pt x="461568" y="0"/>
                </a:moveTo>
                <a:lnTo>
                  <a:pt x="0" y="0"/>
                </a:lnTo>
                <a:lnTo>
                  <a:pt x="0" y="131648"/>
                </a:lnTo>
                <a:lnTo>
                  <a:pt x="461568" y="131648"/>
                </a:lnTo>
                <a:lnTo>
                  <a:pt x="461568" y="0"/>
                </a:lnTo>
                <a:close/>
              </a:path>
            </a:pathLst>
          </a:custGeom>
          <a:solidFill>
            <a:srgbClr val="000000"/>
          </a:solidFill>
        </p:spPr>
        <p:txBody>
          <a:bodyPr wrap="square" lIns="0" tIns="0" rIns="0" bIns="0" rtlCol="0"/>
          <a:lstStyle/>
          <a:p>
            <a:endParaRPr/>
          </a:p>
        </p:txBody>
      </p:sp>
      <p:sp>
        <p:nvSpPr>
          <p:cNvPr id="11" name="object 11"/>
          <p:cNvSpPr/>
          <p:nvPr/>
        </p:nvSpPr>
        <p:spPr>
          <a:xfrm>
            <a:off x="8116216" y="3656078"/>
            <a:ext cx="461645" cy="132080"/>
          </a:xfrm>
          <a:custGeom>
            <a:avLst/>
            <a:gdLst/>
            <a:ahLst/>
            <a:cxnLst/>
            <a:rect l="l" t="t" r="r" b="b"/>
            <a:pathLst>
              <a:path w="461645" h="132079">
                <a:moveTo>
                  <a:pt x="0" y="0"/>
                </a:moveTo>
                <a:lnTo>
                  <a:pt x="461570" y="0"/>
                </a:lnTo>
                <a:lnTo>
                  <a:pt x="461570" y="131648"/>
                </a:lnTo>
                <a:lnTo>
                  <a:pt x="0" y="131648"/>
                </a:lnTo>
                <a:lnTo>
                  <a:pt x="0" y="0"/>
                </a:lnTo>
                <a:close/>
              </a:path>
            </a:pathLst>
          </a:custGeom>
          <a:ln w="12700">
            <a:solidFill>
              <a:srgbClr val="000000"/>
            </a:solidFill>
          </a:ln>
        </p:spPr>
        <p:txBody>
          <a:bodyPr wrap="square" lIns="0" tIns="0" rIns="0" bIns="0" rtlCol="0"/>
          <a:lstStyle/>
          <a:p>
            <a:endParaRPr/>
          </a:p>
        </p:txBody>
      </p:sp>
      <p:sp>
        <p:nvSpPr>
          <p:cNvPr id="12" name="object 12"/>
          <p:cNvSpPr/>
          <p:nvPr/>
        </p:nvSpPr>
        <p:spPr>
          <a:xfrm>
            <a:off x="8116216" y="3934751"/>
            <a:ext cx="461645" cy="132080"/>
          </a:xfrm>
          <a:custGeom>
            <a:avLst/>
            <a:gdLst/>
            <a:ahLst/>
            <a:cxnLst/>
            <a:rect l="l" t="t" r="r" b="b"/>
            <a:pathLst>
              <a:path w="461645" h="132079">
                <a:moveTo>
                  <a:pt x="0" y="0"/>
                </a:moveTo>
                <a:lnTo>
                  <a:pt x="461570" y="0"/>
                </a:lnTo>
                <a:lnTo>
                  <a:pt x="461570" y="131649"/>
                </a:lnTo>
                <a:lnTo>
                  <a:pt x="0" y="131649"/>
                </a:lnTo>
                <a:lnTo>
                  <a:pt x="0" y="0"/>
                </a:lnTo>
                <a:close/>
              </a:path>
            </a:pathLst>
          </a:custGeom>
          <a:ln w="12700">
            <a:solidFill>
              <a:srgbClr val="000000"/>
            </a:solidFill>
          </a:ln>
        </p:spPr>
        <p:txBody>
          <a:bodyPr wrap="square" lIns="0" tIns="0" rIns="0" bIns="0" rtlCol="0"/>
          <a:lstStyle/>
          <a:p>
            <a:endParaRPr/>
          </a:p>
        </p:txBody>
      </p:sp>
      <p:sp>
        <p:nvSpPr>
          <p:cNvPr id="13" name="object 13"/>
          <p:cNvSpPr txBox="1"/>
          <p:nvPr/>
        </p:nvSpPr>
        <p:spPr>
          <a:xfrm>
            <a:off x="9209785" y="4897628"/>
            <a:ext cx="1464310" cy="391160"/>
          </a:xfrm>
          <a:prstGeom prst="rect">
            <a:avLst/>
          </a:prstGeom>
        </p:spPr>
        <p:txBody>
          <a:bodyPr vert="horz" wrap="square" lIns="0" tIns="12700" rIns="0" bIns="0" rtlCol="0">
            <a:spAutoFit/>
          </a:bodyPr>
          <a:lstStyle/>
          <a:p>
            <a:pPr marL="12700">
              <a:lnSpc>
                <a:spcPct val="100000"/>
              </a:lnSpc>
              <a:spcBef>
                <a:spcPts val="100"/>
              </a:spcBef>
            </a:pPr>
            <a:r>
              <a:rPr sz="2400" spc="-135" dirty="0">
                <a:latin typeface="Arial"/>
                <a:cs typeface="Arial"/>
              </a:rPr>
              <a:t>feature</a:t>
            </a:r>
            <a:r>
              <a:rPr sz="2400" spc="-60" dirty="0">
                <a:latin typeface="Arial"/>
                <a:cs typeface="Arial"/>
              </a:rPr>
              <a:t> </a:t>
            </a:r>
            <a:r>
              <a:rPr sz="2400" spc="-195" dirty="0">
                <a:latin typeface="Arial"/>
                <a:cs typeface="Arial"/>
              </a:rPr>
              <a:t>map</a:t>
            </a:r>
            <a:endParaRPr sz="2400">
              <a:latin typeface="Arial"/>
              <a:cs typeface="Arial"/>
            </a:endParaRPr>
          </a:p>
        </p:txBody>
      </p:sp>
      <p:sp>
        <p:nvSpPr>
          <p:cNvPr id="14" name="object 14"/>
          <p:cNvSpPr/>
          <p:nvPr/>
        </p:nvSpPr>
        <p:spPr>
          <a:xfrm>
            <a:off x="1311409" y="2288482"/>
            <a:ext cx="3111370" cy="3125390"/>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9016438" y="2921155"/>
            <a:ext cx="1878070" cy="1872382"/>
          </a:xfrm>
          <a:prstGeom prst="rect">
            <a:avLst/>
          </a:prstGeom>
          <a:blipFill>
            <a:blip r:embed="rId4" cstate="print"/>
            <a:stretch>
              <a:fillRect/>
            </a:stretch>
          </a:blipFill>
        </p:spPr>
        <p:txBody>
          <a:bodyPr wrap="square" lIns="0" tIns="0" rIns="0" bIns="0" rtlCol="0"/>
          <a:lstStyle/>
          <a:p>
            <a:endParaRPr/>
          </a:p>
        </p:txBody>
      </p:sp>
      <p:sp>
        <p:nvSpPr>
          <p:cNvPr id="17" name="object 17"/>
          <p:cNvSpPr txBox="1"/>
          <p:nvPr/>
        </p:nvSpPr>
        <p:spPr>
          <a:xfrm>
            <a:off x="11257089" y="6565196"/>
            <a:ext cx="718185" cy="198755"/>
          </a:xfrm>
          <a:prstGeom prst="rect">
            <a:avLst/>
          </a:prstGeom>
        </p:spPr>
        <p:txBody>
          <a:bodyPr vert="horz" wrap="square" lIns="0" tIns="0" rIns="0" bIns="0" rtlCol="0">
            <a:spAutoFit/>
          </a:bodyPr>
          <a:lstStyle/>
          <a:p>
            <a:pPr marL="12700">
              <a:lnSpc>
                <a:spcPts val="1420"/>
              </a:lnSpc>
            </a:pPr>
            <a:r>
              <a:rPr sz="1200" spc="-5" dirty="0">
                <a:latin typeface="Arial"/>
                <a:cs typeface="Arial"/>
              </a:rPr>
              <a:t>[5]</a:t>
            </a:r>
            <a:r>
              <a:rPr sz="1200" spc="15" dirty="0">
                <a:latin typeface="Arial"/>
                <a:cs typeface="Arial"/>
              </a:rPr>
              <a:t> </a:t>
            </a:r>
            <a:r>
              <a:rPr sz="1100" spc="-45" dirty="0">
                <a:latin typeface="Arial"/>
                <a:cs typeface="Arial"/>
              </a:rPr>
              <a:t>1/29/19</a:t>
            </a:r>
            <a:endParaRPr sz="11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1413B-3466-4F94-8080-E1BE7B0781D6}"/>
              </a:ext>
            </a:extLst>
          </p:cNvPr>
          <p:cNvSpPr>
            <a:spLocks noGrp="1"/>
          </p:cNvSpPr>
          <p:nvPr>
            <p:ph type="title"/>
          </p:nvPr>
        </p:nvSpPr>
        <p:spPr/>
        <p:txBody>
          <a:bodyPr/>
          <a:lstStyle/>
          <a:p>
            <a:r>
              <a:rPr lang="en-US" dirty="0"/>
              <a:t>Images × Languages</a:t>
            </a:r>
          </a:p>
        </p:txBody>
      </p:sp>
      <p:sp>
        <p:nvSpPr>
          <p:cNvPr id="5" name="Text Placeholder 4">
            <a:extLst>
              <a:ext uri="{FF2B5EF4-FFF2-40B4-BE49-F238E27FC236}">
                <a16:creationId xmlns:a16="http://schemas.microsoft.com/office/drawing/2014/main" id="{03A7510A-D4FD-447B-A905-AFEBF1AE59B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8315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2538" y="743856"/>
            <a:ext cx="9298135" cy="355093"/>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542736" y="1178704"/>
            <a:ext cx="1973429" cy="210793"/>
          </a:xfrm>
          <a:prstGeom prst="rect">
            <a:avLst/>
          </a:prstGeom>
          <a:blipFill>
            <a:blip r:embed="rId3" cstate="print"/>
            <a:stretch>
              <a:fillRect/>
            </a:stretch>
          </a:blipFill>
        </p:spPr>
        <p:txBody>
          <a:bodyPr wrap="square" lIns="0" tIns="0" rIns="0" bIns="0" rtlCol="0"/>
          <a:lstStyle/>
          <a:p>
            <a:endParaRPr sz="2400"/>
          </a:p>
        </p:txBody>
      </p:sp>
      <p:sp>
        <p:nvSpPr>
          <p:cNvPr id="4" name="object 4"/>
          <p:cNvSpPr/>
          <p:nvPr/>
        </p:nvSpPr>
        <p:spPr>
          <a:xfrm>
            <a:off x="1144603" y="1729086"/>
            <a:ext cx="3311860" cy="250689"/>
          </a:xfrm>
          <a:prstGeom prst="rect">
            <a:avLst/>
          </a:prstGeom>
          <a:blipFill>
            <a:blip r:embed="rId4" cstate="print"/>
            <a:stretch>
              <a:fillRect/>
            </a:stretch>
          </a:blipFill>
        </p:spPr>
        <p:txBody>
          <a:bodyPr wrap="square" lIns="0" tIns="0" rIns="0" bIns="0" rtlCol="0"/>
          <a:lstStyle/>
          <a:p>
            <a:endParaRPr sz="2400"/>
          </a:p>
        </p:txBody>
      </p:sp>
      <p:sp>
        <p:nvSpPr>
          <p:cNvPr id="5" name="object 5"/>
          <p:cNvSpPr/>
          <p:nvPr/>
        </p:nvSpPr>
        <p:spPr>
          <a:xfrm>
            <a:off x="1762243" y="2139161"/>
            <a:ext cx="4410260" cy="230047"/>
          </a:xfrm>
          <a:prstGeom prst="rect">
            <a:avLst/>
          </a:prstGeom>
          <a:blipFill>
            <a:blip r:embed="rId5" cstate="print"/>
            <a:stretch>
              <a:fillRect/>
            </a:stretch>
          </a:blipFill>
        </p:spPr>
        <p:txBody>
          <a:bodyPr wrap="square" lIns="0" tIns="0" rIns="0" bIns="0" rtlCol="0"/>
          <a:lstStyle/>
          <a:p>
            <a:endParaRPr sz="2400"/>
          </a:p>
        </p:txBody>
      </p:sp>
      <p:sp>
        <p:nvSpPr>
          <p:cNvPr id="6" name="object 6"/>
          <p:cNvSpPr/>
          <p:nvPr/>
        </p:nvSpPr>
        <p:spPr>
          <a:xfrm>
            <a:off x="1762839" y="2493144"/>
            <a:ext cx="1886623" cy="177249"/>
          </a:xfrm>
          <a:prstGeom prst="rect">
            <a:avLst/>
          </a:prstGeom>
          <a:blipFill>
            <a:blip r:embed="rId6" cstate="print"/>
            <a:stretch>
              <a:fillRect/>
            </a:stretch>
          </a:blipFill>
        </p:spPr>
        <p:txBody>
          <a:bodyPr wrap="square" lIns="0" tIns="0" rIns="0" bIns="0" rtlCol="0"/>
          <a:lstStyle/>
          <a:p>
            <a:endParaRPr sz="2400"/>
          </a:p>
        </p:txBody>
      </p:sp>
      <p:sp>
        <p:nvSpPr>
          <p:cNvPr id="7" name="object 7"/>
          <p:cNvSpPr/>
          <p:nvPr/>
        </p:nvSpPr>
        <p:spPr>
          <a:xfrm>
            <a:off x="1757504" y="2813422"/>
            <a:ext cx="2012633" cy="229055"/>
          </a:xfrm>
          <a:prstGeom prst="rect">
            <a:avLst/>
          </a:prstGeom>
          <a:blipFill>
            <a:blip r:embed="rId7" cstate="print"/>
            <a:stretch>
              <a:fillRect/>
            </a:stretch>
          </a:blipFill>
        </p:spPr>
        <p:txBody>
          <a:bodyPr wrap="square" lIns="0" tIns="0" rIns="0" bIns="0" rtlCol="0"/>
          <a:lstStyle/>
          <a:p>
            <a:endParaRPr sz="2400"/>
          </a:p>
        </p:txBody>
      </p:sp>
      <p:sp>
        <p:nvSpPr>
          <p:cNvPr id="8" name="object 8"/>
          <p:cNvSpPr/>
          <p:nvPr/>
        </p:nvSpPr>
        <p:spPr>
          <a:xfrm>
            <a:off x="3872593" y="2825531"/>
            <a:ext cx="292831" cy="272523"/>
          </a:xfrm>
          <a:prstGeom prst="rect">
            <a:avLst/>
          </a:prstGeom>
          <a:blipFill>
            <a:blip r:embed="rId8" cstate="print"/>
            <a:stretch>
              <a:fillRect/>
            </a:stretch>
          </a:blipFill>
        </p:spPr>
        <p:txBody>
          <a:bodyPr wrap="square" lIns="0" tIns="0" rIns="0" bIns="0" rtlCol="0"/>
          <a:lstStyle/>
          <a:p>
            <a:endParaRPr sz="2400"/>
          </a:p>
        </p:txBody>
      </p:sp>
      <p:sp>
        <p:nvSpPr>
          <p:cNvPr id="9" name="object 9"/>
          <p:cNvSpPr/>
          <p:nvPr/>
        </p:nvSpPr>
        <p:spPr>
          <a:xfrm>
            <a:off x="4252521" y="2813421"/>
            <a:ext cx="1399011" cy="228856"/>
          </a:xfrm>
          <a:prstGeom prst="rect">
            <a:avLst/>
          </a:prstGeom>
          <a:blipFill>
            <a:blip r:embed="rId9" cstate="print"/>
            <a:stretch>
              <a:fillRect/>
            </a:stretch>
          </a:blipFill>
        </p:spPr>
        <p:txBody>
          <a:bodyPr wrap="square" lIns="0" tIns="0" rIns="0" bIns="0" rtlCol="0"/>
          <a:lstStyle/>
          <a:p>
            <a:endParaRPr sz="2400"/>
          </a:p>
        </p:txBody>
      </p:sp>
      <p:sp>
        <p:nvSpPr>
          <p:cNvPr id="10" name="object 10"/>
          <p:cNvSpPr/>
          <p:nvPr/>
        </p:nvSpPr>
        <p:spPr>
          <a:xfrm>
            <a:off x="1756620" y="3190961"/>
            <a:ext cx="4616773" cy="229055"/>
          </a:xfrm>
          <a:prstGeom prst="rect">
            <a:avLst/>
          </a:prstGeom>
          <a:blipFill>
            <a:blip r:embed="rId10" cstate="print"/>
            <a:stretch>
              <a:fillRect/>
            </a:stretch>
          </a:blipFill>
        </p:spPr>
        <p:txBody>
          <a:bodyPr wrap="square" lIns="0" tIns="0" rIns="0" bIns="0" rtlCol="0"/>
          <a:lstStyle/>
          <a:p>
            <a:endParaRPr sz="2400"/>
          </a:p>
        </p:txBody>
      </p:sp>
      <p:sp>
        <p:nvSpPr>
          <p:cNvPr id="11" name="object 11"/>
          <p:cNvSpPr/>
          <p:nvPr/>
        </p:nvSpPr>
        <p:spPr>
          <a:xfrm>
            <a:off x="1164399" y="3567675"/>
            <a:ext cx="2543576" cy="241360"/>
          </a:xfrm>
          <a:prstGeom prst="rect">
            <a:avLst/>
          </a:prstGeom>
          <a:blipFill>
            <a:blip r:embed="rId11" cstate="print"/>
            <a:stretch>
              <a:fillRect/>
            </a:stretch>
          </a:blipFill>
        </p:spPr>
        <p:txBody>
          <a:bodyPr wrap="square" lIns="0" tIns="0" rIns="0" bIns="0" rtlCol="0"/>
          <a:lstStyle/>
          <a:p>
            <a:endParaRPr sz="2400"/>
          </a:p>
        </p:txBody>
      </p:sp>
      <p:sp>
        <p:nvSpPr>
          <p:cNvPr id="12" name="object 12"/>
          <p:cNvSpPr/>
          <p:nvPr/>
        </p:nvSpPr>
        <p:spPr>
          <a:xfrm>
            <a:off x="3797141" y="3586332"/>
            <a:ext cx="85008" cy="173080"/>
          </a:xfrm>
          <a:prstGeom prst="rect">
            <a:avLst/>
          </a:prstGeom>
          <a:blipFill>
            <a:blip r:embed="rId12" cstate="print"/>
            <a:stretch>
              <a:fillRect/>
            </a:stretch>
          </a:blipFill>
        </p:spPr>
        <p:txBody>
          <a:bodyPr wrap="square" lIns="0" tIns="0" rIns="0" bIns="0" rtlCol="0"/>
          <a:lstStyle/>
          <a:p>
            <a:endParaRPr sz="2400"/>
          </a:p>
        </p:txBody>
      </p:sp>
      <p:sp>
        <p:nvSpPr>
          <p:cNvPr id="13" name="object 13"/>
          <p:cNvSpPr/>
          <p:nvPr/>
        </p:nvSpPr>
        <p:spPr>
          <a:xfrm>
            <a:off x="3955888" y="3557353"/>
            <a:ext cx="2278149" cy="202456"/>
          </a:xfrm>
          <a:prstGeom prst="rect">
            <a:avLst/>
          </a:prstGeom>
          <a:blipFill>
            <a:blip r:embed="rId13" cstate="print"/>
            <a:stretch>
              <a:fillRect/>
            </a:stretch>
          </a:blipFill>
        </p:spPr>
        <p:txBody>
          <a:bodyPr wrap="square" lIns="0" tIns="0" rIns="0" bIns="0" rtlCol="0"/>
          <a:lstStyle/>
          <a:p>
            <a:endParaRPr sz="2400"/>
          </a:p>
        </p:txBody>
      </p:sp>
      <p:sp>
        <p:nvSpPr>
          <p:cNvPr id="14" name="object 14"/>
          <p:cNvSpPr/>
          <p:nvPr/>
        </p:nvSpPr>
        <p:spPr>
          <a:xfrm>
            <a:off x="1152887" y="3952145"/>
            <a:ext cx="2532304" cy="250688"/>
          </a:xfrm>
          <a:prstGeom prst="rect">
            <a:avLst/>
          </a:prstGeom>
          <a:blipFill>
            <a:blip r:embed="rId14" cstate="print"/>
            <a:stretch>
              <a:fillRect/>
            </a:stretch>
          </a:blipFill>
        </p:spPr>
        <p:txBody>
          <a:bodyPr wrap="square" lIns="0" tIns="0" rIns="0" bIns="0" rtlCol="0"/>
          <a:lstStyle/>
          <a:p>
            <a:endParaRPr sz="2400"/>
          </a:p>
        </p:txBody>
      </p:sp>
      <p:sp>
        <p:nvSpPr>
          <p:cNvPr id="15" name="object 15"/>
          <p:cNvSpPr/>
          <p:nvPr/>
        </p:nvSpPr>
        <p:spPr>
          <a:xfrm>
            <a:off x="1142036" y="4345945"/>
            <a:ext cx="3267763" cy="250688"/>
          </a:xfrm>
          <a:prstGeom prst="rect">
            <a:avLst/>
          </a:prstGeom>
          <a:blipFill>
            <a:blip r:embed="rId15" cstate="print"/>
            <a:stretch>
              <a:fillRect/>
            </a:stretch>
          </a:blipFill>
        </p:spPr>
        <p:txBody>
          <a:bodyPr wrap="square" lIns="0" tIns="0" rIns="0" bIns="0" rtlCol="0"/>
          <a:lstStyle/>
          <a:p>
            <a:endParaRPr sz="2400"/>
          </a:p>
        </p:txBody>
      </p:sp>
      <p:sp>
        <p:nvSpPr>
          <p:cNvPr id="16" name="object 16"/>
          <p:cNvSpPr/>
          <p:nvPr/>
        </p:nvSpPr>
        <p:spPr>
          <a:xfrm>
            <a:off x="1164399" y="4738753"/>
            <a:ext cx="3875727" cy="251681"/>
          </a:xfrm>
          <a:prstGeom prst="rect">
            <a:avLst/>
          </a:prstGeom>
          <a:blipFill>
            <a:blip r:embed="rId16" cstate="print"/>
            <a:stretch>
              <a:fillRect/>
            </a:stretch>
          </a:blipFill>
        </p:spPr>
        <p:txBody>
          <a:bodyPr wrap="square" lIns="0" tIns="0" rIns="0" bIns="0" rtlCol="0"/>
          <a:lstStyle/>
          <a:p>
            <a:endParaRPr sz="2400"/>
          </a:p>
        </p:txBody>
      </p:sp>
      <p:sp>
        <p:nvSpPr>
          <p:cNvPr id="17" name="object 17"/>
          <p:cNvSpPr/>
          <p:nvPr/>
        </p:nvSpPr>
        <p:spPr>
          <a:xfrm>
            <a:off x="116768" y="6532742"/>
            <a:ext cx="715937" cy="119885"/>
          </a:xfrm>
          <a:prstGeom prst="rect">
            <a:avLst/>
          </a:prstGeom>
          <a:blipFill>
            <a:blip r:embed="rId17" cstate="print"/>
            <a:stretch>
              <a:fillRect/>
            </a:stretch>
          </a:blipFill>
        </p:spPr>
        <p:txBody>
          <a:bodyPr wrap="square" lIns="0" tIns="0" rIns="0" bIns="0" rtlCol="0"/>
          <a:lstStyle/>
          <a:p>
            <a:endParaRPr sz="2400"/>
          </a:p>
        </p:txBody>
      </p:sp>
      <p:sp>
        <p:nvSpPr>
          <p:cNvPr id="18" name="object 18"/>
          <p:cNvSpPr/>
          <p:nvPr/>
        </p:nvSpPr>
        <p:spPr>
          <a:xfrm>
            <a:off x="876641" y="6532742"/>
            <a:ext cx="2728321" cy="119885"/>
          </a:xfrm>
          <a:prstGeom prst="rect">
            <a:avLst/>
          </a:prstGeom>
          <a:blipFill>
            <a:blip r:embed="rId18" cstate="print"/>
            <a:stretch>
              <a:fillRect/>
            </a:stretch>
          </a:blipFill>
        </p:spPr>
        <p:txBody>
          <a:bodyPr wrap="square" lIns="0" tIns="0" rIns="0" bIns="0" rtlCol="0"/>
          <a:lstStyle/>
          <a:p>
            <a:endParaRPr sz="2400"/>
          </a:p>
        </p:txBody>
      </p:sp>
      <p:sp>
        <p:nvSpPr>
          <p:cNvPr id="19" name="object 19"/>
          <p:cNvSpPr/>
          <p:nvPr/>
        </p:nvSpPr>
        <p:spPr>
          <a:xfrm>
            <a:off x="871810" y="6643167"/>
            <a:ext cx="2734733" cy="0"/>
          </a:xfrm>
          <a:custGeom>
            <a:avLst/>
            <a:gdLst/>
            <a:ahLst/>
            <a:cxnLst/>
            <a:rect l="l" t="t" r="r" b="b"/>
            <a:pathLst>
              <a:path w="2051050">
                <a:moveTo>
                  <a:pt x="0" y="0"/>
                </a:moveTo>
                <a:lnTo>
                  <a:pt x="2050604" y="0"/>
                </a:lnTo>
              </a:path>
            </a:pathLst>
          </a:custGeom>
          <a:ln w="6649">
            <a:solidFill>
              <a:srgbClr val="4985E8"/>
            </a:solidFill>
          </a:ln>
        </p:spPr>
        <p:txBody>
          <a:bodyPr wrap="square" lIns="0" tIns="0" rIns="0" bIns="0" rtlCol="0"/>
          <a:lstStyle/>
          <a:p>
            <a:endParaRPr sz="2400"/>
          </a:p>
        </p:txBody>
      </p:sp>
      <p:sp>
        <p:nvSpPr>
          <p:cNvPr id="20" name="object 20"/>
          <p:cNvSpPr/>
          <p:nvPr/>
        </p:nvSpPr>
        <p:spPr>
          <a:xfrm>
            <a:off x="3608861" y="6538299"/>
            <a:ext cx="653039" cy="109365"/>
          </a:xfrm>
          <a:prstGeom prst="rect">
            <a:avLst/>
          </a:prstGeom>
          <a:blipFill>
            <a:blip r:embed="rId19" cstate="print"/>
            <a:stretch>
              <a:fillRect/>
            </a:stretch>
          </a:blipFill>
        </p:spPr>
        <p:txBody>
          <a:bodyPr wrap="square" lIns="0" tIns="0" rIns="0" bIns="0" rtlCol="0"/>
          <a:lstStyle/>
          <a:p>
            <a:endParaRPr sz="2400"/>
          </a:p>
        </p:txBody>
      </p:sp>
      <p:pic>
        <p:nvPicPr>
          <p:cNvPr id="22" name="Picture 21">
            <a:extLst>
              <a:ext uri="{FF2B5EF4-FFF2-40B4-BE49-F238E27FC236}">
                <a16:creationId xmlns:a16="http://schemas.microsoft.com/office/drawing/2014/main" id="{BBF726D4-F40B-4B30-B97C-850318B673BE}"/>
              </a:ext>
            </a:extLst>
          </p:cNvPr>
          <p:cNvPicPr>
            <a:picLocks noChangeAspect="1"/>
          </p:cNvPicPr>
          <p:nvPr/>
        </p:nvPicPr>
        <p:blipFill>
          <a:blip r:embed="rId20"/>
          <a:stretch>
            <a:fillRect/>
          </a:stretch>
        </p:blipFill>
        <p:spPr>
          <a:xfrm>
            <a:off x="6913686" y="1284100"/>
            <a:ext cx="4745612" cy="508355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4CCE7D-389A-4FE9-A498-EED3386F87AC}"/>
              </a:ext>
            </a:extLst>
          </p:cNvPr>
          <p:cNvPicPr>
            <a:picLocks noChangeAspect="1"/>
          </p:cNvPicPr>
          <p:nvPr/>
        </p:nvPicPr>
        <p:blipFill>
          <a:blip r:embed="rId2"/>
          <a:stretch>
            <a:fillRect/>
          </a:stretch>
        </p:blipFill>
        <p:spPr>
          <a:xfrm>
            <a:off x="134697" y="0"/>
            <a:ext cx="11922606" cy="6858000"/>
          </a:xfrm>
          <a:prstGeom prst="rect">
            <a:avLst/>
          </a:prstGeom>
        </p:spPr>
      </p:pic>
    </p:spTree>
    <p:extLst>
      <p:ext uri="{BB962C8B-B14F-4D97-AF65-F5344CB8AC3E}">
        <p14:creationId xmlns:p14="http://schemas.microsoft.com/office/powerpoint/2010/main" val="673723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86579" y="1902659"/>
            <a:ext cx="9560727" cy="3599347"/>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p:nvPr/>
        </p:nvSpPr>
        <p:spPr>
          <a:xfrm>
            <a:off x="585033" y="6375131"/>
            <a:ext cx="7552267" cy="181310"/>
          </a:xfrm>
          <a:prstGeom prst="rect">
            <a:avLst/>
          </a:prstGeom>
        </p:spPr>
        <p:txBody>
          <a:bodyPr vert="horz" wrap="square" lIns="0" tIns="16933" rIns="0" bIns="0" rtlCol="0">
            <a:spAutoFit/>
          </a:bodyPr>
          <a:lstStyle/>
          <a:p>
            <a:pPr marL="16933">
              <a:spcBef>
                <a:spcPts val="133"/>
              </a:spcBef>
            </a:pPr>
            <a:r>
              <a:rPr sz="1067" dirty="0">
                <a:solidFill>
                  <a:srgbClr val="222222"/>
                </a:solidFill>
                <a:latin typeface="Tahoma"/>
                <a:cs typeface="Tahoma"/>
              </a:rPr>
              <a:t>Antol,</a:t>
            </a:r>
            <a:r>
              <a:rPr sz="1067" spc="-120" dirty="0">
                <a:solidFill>
                  <a:srgbClr val="222222"/>
                </a:solidFill>
                <a:latin typeface="Tahoma"/>
                <a:cs typeface="Tahoma"/>
              </a:rPr>
              <a:t> </a:t>
            </a:r>
            <a:r>
              <a:rPr sz="1067" spc="-7" dirty="0">
                <a:solidFill>
                  <a:srgbClr val="222222"/>
                </a:solidFill>
                <a:latin typeface="Tahoma"/>
                <a:cs typeface="Tahoma"/>
              </a:rPr>
              <a:t>Stanislaw,</a:t>
            </a:r>
            <a:r>
              <a:rPr sz="1067" spc="-120" dirty="0">
                <a:solidFill>
                  <a:srgbClr val="222222"/>
                </a:solidFill>
                <a:latin typeface="Tahoma"/>
                <a:cs typeface="Tahoma"/>
              </a:rPr>
              <a:t> </a:t>
            </a:r>
            <a:r>
              <a:rPr sz="1067" spc="7" dirty="0">
                <a:solidFill>
                  <a:srgbClr val="222222"/>
                </a:solidFill>
                <a:latin typeface="Tahoma"/>
                <a:cs typeface="Tahoma"/>
              </a:rPr>
              <a:t>et</a:t>
            </a:r>
            <a:r>
              <a:rPr sz="1067" spc="-120" dirty="0">
                <a:solidFill>
                  <a:srgbClr val="222222"/>
                </a:solidFill>
                <a:latin typeface="Tahoma"/>
                <a:cs typeface="Tahoma"/>
              </a:rPr>
              <a:t> </a:t>
            </a:r>
            <a:r>
              <a:rPr sz="1067" spc="-33" dirty="0">
                <a:solidFill>
                  <a:srgbClr val="222222"/>
                </a:solidFill>
                <a:latin typeface="Tahoma"/>
                <a:cs typeface="Tahoma"/>
              </a:rPr>
              <a:t>al.</a:t>
            </a:r>
            <a:r>
              <a:rPr sz="1067" spc="-127" dirty="0">
                <a:solidFill>
                  <a:srgbClr val="222222"/>
                </a:solidFill>
                <a:latin typeface="Tahoma"/>
                <a:cs typeface="Tahoma"/>
              </a:rPr>
              <a:t> </a:t>
            </a:r>
            <a:r>
              <a:rPr sz="1067" u="sng" spc="-13" dirty="0">
                <a:solidFill>
                  <a:srgbClr val="0000FF"/>
                </a:solidFill>
                <a:uFill>
                  <a:solidFill>
                    <a:srgbClr val="0000FF"/>
                  </a:solidFill>
                </a:uFill>
                <a:latin typeface="Tahoma"/>
                <a:cs typeface="Tahoma"/>
                <a:hlinkClick r:id="rId3"/>
              </a:rPr>
              <a:t>"Vqa:</a:t>
            </a:r>
            <a:r>
              <a:rPr sz="1067" u="sng" spc="-120" dirty="0">
                <a:solidFill>
                  <a:srgbClr val="0000FF"/>
                </a:solidFill>
                <a:uFill>
                  <a:solidFill>
                    <a:srgbClr val="0000FF"/>
                  </a:solidFill>
                </a:uFill>
                <a:latin typeface="Tahoma"/>
                <a:cs typeface="Tahoma"/>
                <a:hlinkClick r:id="rId3"/>
              </a:rPr>
              <a:t> </a:t>
            </a:r>
            <a:r>
              <a:rPr sz="1067" u="sng" spc="7" dirty="0">
                <a:solidFill>
                  <a:srgbClr val="0000FF"/>
                </a:solidFill>
                <a:uFill>
                  <a:solidFill>
                    <a:srgbClr val="0000FF"/>
                  </a:solidFill>
                </a:uFill>
                <a:latin typeface="Tahoma"/>
                <a:cs typeface="Tahoma"/>
                <a:hlinkClick r:id="rId3"/>
              </a:rPr>
              <a:t>Visual</a:t>
            </a:r>
            <a:r>
              <a:rPr sz="1067" u="sng" spc="-120" dirty="0">
                <a:solidFill>
                  <a:srgbClr val="0000FF"/>
                </a:solidFill>
                <a:uFill>
                  <a:solidFill>
                    <a:srgbClr val="0000FF"/>
                  </a:solidFill>
                </a:uFill>
                <a:latin typeface="Tahoma"/>
                <a:cs typeface="Tahoma"/>
                <a:hlinkClick r:id="rId3"/>
              </a:rPr>
              <a:t> </a:t>
            </a:r>
            <a:r>
              <a:rPr sz="1067" u="sng" dirty="0">
                <a:solidFill>
                  <a:srgbClr val="0000FF"/>
                </a:solidFill>
                <a:uFill>
                  <a:solidFill>
                    <a:srgbClr val="0000FF"/>
                  </a:solidFill>
                </a:uFill>
                <a:latin typeface="Tahoma"/>
                <a:cs typeface="Tahoma"/>
                <a:hlinkClick r:id="rId3"/>
              </a:rPr>
              <a:t>question</a:t>
            </a:r>
            <a:r>
              <a:rPr sz="1067" u="sng" spc="-120" dirty="0">
                <a:solidFill>
                  <a:srgbClr val="0000FF"/>
                </a:solidFill>
                <a:uFill>
                  <a:solidFill>
                    <a:srgbClr val="0000FF"/>
                  </a:solidFill>
                </a:uFill>
                <a:latin typeface="Tahoma"/>
                <a:cs typeface="Tahoma"/>
                <a:hlinkClick r:id="rId3"/>
              </a:rPr>
              <a:t> </a:t>
            </a:r>
            <a:r>
              <a:rPr sz="1067" u="sng" spc="-13" dirty="0">
                <a:solidFill>
                  <a:srgbClr val="0000FF"/>
                </a:solidFill>
                <a:uFill>
                  <a:solidFill>
                    <a:srgbClr val="0000FF"/>
                  </a:solidFill>
                </a:uFill>
                <a:latin typeface="Tahoma"/>
                <a:cs typeface="Tahoma"/>
                <a:hlinkClick r:id="rId3"/>
              </a:rPr>
              <a:t>answering</a:t>
            </a:r>
            <a:r>
              <a:rPr sz="1067" spc="-13" dirty="0">
                <a:solidFill>
                  <a:srgbClr val="0000FF"/>
                </a:solidFill>
                <a:latin typeface="Tahoma"/>
                <a:cs typeface="Tahoma"/>
                <a:hlinkClick r:id="rId3"/>
              </a:rPr>
              <a:t>.</a:t>
            </a:r>
            <a:r>
              <a:rPr sz="1067" spc="-13" dirty="0">
                <a:solidFill>
                  <a:srgbClr val="222222"/>
                </a:solidFill>
                <a:latin typeface="Tahoma"/>
                <a:cs typeface="Tahoma"/>
              </a:rPr>
              <a:t>"</a:t>
            </a:r>
            <a:r>
              <a:rPr sz="1067" spc="-120" dirty="0">
                <a:solidFill>
                  <a:srgbClr val="222222"/>
                </a:solidFill>
                <a:latin typeface="Tahoma"/>
                <a:cs typeface="Tahoma"/>
              </a:rPr>
              <a:t> </a:t>
            </a:r>
            <a:r>
              <a:rPr sz="1067" i="1" dirty="0">
                <a:solidFill>
                  <a:srgbClr val="222222"/>
                </a:solidFill>
                <a:latin typeface="Calibri"/>
                <a:cs typeface="Calibri"/>
              </a:rPr>
              <a:t>Proceedings</a:t>
            </a:r>
            <a:r>
              <a:rPr sz="1067" i="1" spc="-27" dirty="0">
                <a:solidFill>
                  <a:srgbClr val="222222"/>
                </a:solidFill>
                <a:latin typeface="Calibri"/>
                <a:cs typeface="Calibri"/>
              </a:rPr>
              <a:t> </a:t>
            </a:r>
            <a:r>
              <a:rPr sz="1067" i="1" spc="-13" dirty="0">
                <a:solidFill>
                  <a:srgbClr val="222222"/>
                </a:solidFill>
                <a:latin typeface="Calibri"/>
                <a:cs typeface="Calibri"/>
              </a:rPr>
              <a:t>of</a:t>
            </a:r>
            <a:r>
              <a:rPr sz="1067" i="1" spc="-27" dirty="0">
                <a:solidFill>
                  <a:srgbClr val="222222"/>
                </a:solidFill>
                <a:latin typeface="Calibri"/>
                <a:cs typeface="Calibri"/>
              </a:rPr>
              <a:t> </a:t>
            </a:r>
            <a:r>
              <a:rPr sz="1067" i="1" spc="-7" dirty="0">
                <a:solidFill>
                  <a:srgbClr val="222222"/>
                </a:solidFill>
                <a:latin typeface="Calibri"/>
                <a:cs typeface="Calibri"/>
              </a:rPr>
              <a:t>the</a:t>
            </a:r>
            <a:r>
              <a:rPr sz="1067" i="1" spc="-27" dirty="0">
                <a:solidFill>
                  <a:srgbClr val="222222"/>
                </a:solidFill>
                <a:latin typeface="Calibri"/>
                <a:cs typeface="Calibri"/>
              </a:rPr>
              <a:t> </a:t>
            </a:r>
            <a:r>
              <a:rPr sz="1067" i="1" spc="33" dirty="0">
                <a:solidFill>
                  <a:srgbClr val="222222"/>
                </a:solidFill>
                <a:latin typeface="Calibri"/>
                <a:cs typeface="Calibri"/>
              </a:rPr>
              <a:t>IEEE</a:t>
            </a:r>
            <a:r>
              <a:rPr sz="1067" i="1" spc="-27" dirty="0">
                <a:solidFill>
                  <a:srgbClr val="222222"/>
                </a:solidFill>
                <a:latin typeface="Calibri"/>
                <a:cs typeface="Calibri"/>
              </a:rPr>
              <a:t> </a:t>
            </a:r>
            <a:r>
              <a:rPr sz="1067" i="1" dirty="0">
                <a:solidFill>
                  <a:srgbClr val="222222"/>
                </a:solidFill>
                <a:latin typeface="Calibri"/>
                <a:cs typeface="Calibri"/>
              </a:rPr>
              <a:t>International</a:t>
            </a:r>
            <a:r>
              <a:rPr sz="1067" i="1" spc="-27" dirty="0">
                <a:solidFill>
                  <a:srgbClr val="222222"/>
                </a:solidFill>
                <a:latin typeface="Calibri"/>
                <a:cs typeface="Calibri"/>
              </a:rPr>
              <a:t> </a:t>
            </a:r>
            <a:r>
              <a:rPr sz="1067" i="1" dirty="0">
                <a:solidFill>
                  <a:srgbClr val="222222"/>
                </a:solidFill>
                <a:latin typeface="Calibri"/>
                <a:cs typeface="Calibri"/>
              </a:rPr>
              <a:t>Conference</a:t>
            </a:r>
            <a:r>
              <a:rPr sz="1067" i="1" spc="-27" dirty="0">
                <a:solidFill>
                  <a:srgbClr val="222222"/>
                </a:solidFill>
                <a:latin typeface="Calibri"/>
                <a:cs typeface="Calibri"/>
              </a:rPr>
              <a:t> </a:t>
            </a:r>
            <a:r>
              <a:rPr sz="1067" i="1" spc="-7" dirty="0">
                <a:solidFill>
                  <a:srgbClr val="222222"/>
                </a:solidFill>
                <a:latin typeface="Calibri"/>
                <a:cs typeface="Calibri"/>
              </a:rPr>
              <a:t>on</a:t>
            </a:r>
            <a:r>
              <a:rPr sz="1067" i="1" spc="-27" dirty="0">
                <a:solidFill>
                  <a:srgbClr val="222222"/>
                </a:solidFill>
                <a:latin typeface="Calibri"/>
                <a:cs typeface="Calibri"/>
              </a:rPr>
              <a:t> </a:t>
            </a:r>
            <a:r>
              <a:rPr sz="1067" i="1" dirty="0">
                <a:solidFill>
                  <a:srgbClr val="222222"/>
                </a:solidFill>
                <a:latin typeface="Calibri"/>
                <a:cs typeface="Calibri"/>
              </a:rPr>
              <a:t>Computer</a:t>
            </a:r>
            <a:r>
              <a:rPr sz="1067" i="1" spc="-27" dirty="0">
                <a:solidFill>
                  <a:srgbClr val="222222"/>
                </a:solidFill>
                <a:latin typeface="Calibri"/>
                <a:cs typeface="Calibri"/>
              </a:rPr>
              <a:t> </a:t>
            </a:r>
            <a:r>
              <a:rPr sz="1067" i="1" spc="-13" dirty="0">
                <a:solidFill>
                  <a:srgbClr val="222222"/>
                </a:solidFill>
                <a:latin typeface="Calibri"/>
                <a:cs typeface="Calibri"/>
              </a:rPr>
              <a:t>Vision</a:t>
            </a:r>
            <a:r>
              <a:rPr sz="1067" spc="-13" dirty="0">
                <a:solidFill>
                  <a:srgbClr val="222222"/>
                </a:solidFill>
                <a:latin typeface="Tahoma"/>
                <a:cs typeface="Tahoma"/>
              </a:rPr>
              <a:t>.</a:t>
            </a:r>
            <a:r>
              <a:rPr sz="1067" spc="-120" dirty="0">
                <a:solidFill>
                  <a:srgbClr val="222222"/>
                </a:solidFill>
                <a:latin typeface="Tahoma"/>
                <a:cs typeface="Tahoma"/>
              </a:rPr>
              <a:t> </a:t>
            </a:r>
            <a:r>
              <a:rPr sz="1067" dirty="0">
                <a:solidFill>
                  <a:srgbClr val="222222"/>
                </a:solidFill>
                <a:latin typeface="Tahoma"/>
                <a:cs typeface="Tahoma"/>
              </a:rPr>
              <a:t>2015.</a:t>
            </a:r>
            <a:endParaRPr sz="1067">
              <a:latin typeface="Tahoma"/>
              <a:cs typeface="Tahoma"/>
            </a:endParaRPr>
          </a:p>
        </p:txBody>
      </p:sp>
      <p:sp>
        <p:nvSpPr>
          <p:cNvPr id="5" name="object 5"/>
          <p:cNvSpPr txBox="1">
            <a:spLocks noGrp="1"/>
          </p:cNvSpPr>
          <p:nvPr>
            <p:ph type="title"/>
          </p:nvPr>
        </p:nvSpPr>
        <p:spPr>
          <a:xfrm>
            <a:off x="764767" y="624888"/>
            <a:ext cx="8034867" cy="632651"/>
          </a:xfrm>
          <a:prstGeom prst="rect">
            <a:avLst/>
          </a:prstGeom>
        </p:spPr>
        <p:txBody>
          <a:bodyPr vert="horz" wrap="square" lIns="0" tIns="16933" rIns="0" bIns="0" rtlCol="0" anchor="ctr">
            <a:spAutoFit/>
          </a:bodyPr>
          <a:lstStyle/>
          <a:p>
            <a:pPr marL="16933">
              <a:lnSpc>
                <a:spcPct val="100000"/>
              </a:lnSpc>
              <a:spcBef>
                <a:spcPts val="133"/>
              </a:spcBef>
            </a:pPr>
            <a:r>
              <a:rPr sz="4000" spc="387" dirty="0">
                <a:solidFill>
                  <a:srgbClr val="97ABBB"/>
                </a:solidFill>
              </a:rPr>
              <a:t>LSTM</a:t>
            </a:r>
            <a:r>
              <a:rPr sz="4000" spc="-193" dirty="0">
                <a:solidFill>
                  <a:srgbClr val="97ABBB"/>
                </a:solidFill>
              </a:rPr>
              <a:t> </a:t>
            </a:r>
            <a:r>
              <a:rPr sz="4000" spc="-440" dirty="0">
                <a:solidFill>
                  <a:srgbClr val="97ABBB"/>
                </a:solidFill>
              </a:rPr>
              <a:t>+</a:t>
            </a:r>
            <a:r>
              <a:rPr sz="4000" spc="-193" dirty="0">
                <a:solidFill>
                  <a:srgbClr val="97ABBB"/>
                </a:solidFill>
              </a:rPr>
              <a:t> </a:t>
            </a:r>
            <a:r>
              <a:rPr sz="4000" spc="180" dirty="0">
                <a:solidFill>
                  <a:srgbClr val="97ABBB"/>
                </a:solidFill>
              </a:rPr>
              <a:t>Image</a:t>
            </a:r>
            <a:r>
              <a:rPr sz="4000" spc="-193" dirty="0">
                <a:solidFill>
                  <a:srgbClr val="97ABBB"/>
                </a:solidFill>
              </a:rPr>
              <a:t> </a:t>
            </a:r>
            <a:r>
              <a:rPr sz="4000" dirty="0">
                <a:solidFill>
                  <a:srgbClr val="97ABBB"/>
                </a:solidFill>
              </a:rPr>
              <a:t>feature</a:t>
            </a:r>
            <a:r>
              <a:rPr sz="4000" spc="-193" dirty="0">
                <a:solidFill>
                  <a:srgbClr val="97ABBB"/>
                </a:solidFill>
              </a:rPr>
              <a:t> </a:t>
            </a:r>
            <a:r>
              <a:rPr sz="4000" spc="233" dirty="0">
                <a:solidFill>
                  <a:srgbClr val="97ABBB"/>
                </a:solidFill>
              </a:rPr>
              <a:t>(LSTM</a:t>
            </a:r>
            <a:r>
              <a:rPr sz="4000" spc="-193" dirty="0">
                <a:solidFill>
                  <a:srgbClr val="97ABBB"/>
                </a:solidFill>
              </a:rPr>
              <a:t> </a:t>
            </a:r>
            <a:r>
              <a:rPr sz="4000" spc="280" dirty="0">
                <a:solidFill>
                  <a:srgbClr val="97ABBB"/>
                </a:solidFill>
              </a:rPr>
              <a:t>Q</a:t>
            </a:r>
            <a:r>
              <a:rPr sz="4000" spc="-193" dirty="0">
                <a:solidFill>
                  <a:srgbClr val="97ABBB"/>
                </a:solidFill>
              </a:rPr>
              <a:t> </a:t>
            </a:r>
            <a:r>
              <a:rPr sz="4000" spc="-440" dirty="0">
                <a:solidFill>
                  <a:srgbClr val="97ABBB"/>
                </a:solidFill>
              </a:rPr>
              <a:t>+</a:t>
            </a:r>
            <a:r>
              <a:rPr sz="4000" spc="-193" dirty="0">
                <a:solidFill>
                  <a:srgbClr val="97ABBB"/>
                </a:solidFill>
              </a:rPr>
              <a:t> </a:t>
            </a:r>
            <a:r>
              <a:rPr sz="4000" spc="-260" dirty="0">
                <a:solidFill>
                  <a:srgbClr val="97ABBB"/>
                </a:solidFill>
              </a:rPr>
              <a:t>I)</a:t>
            </a:r>
            <a:endParaRPr sz="4000"/>
          </a:p>
        </p:txBody>
      </p:sp>
      <p:sp>
        <p:nvSpPr>
          <p:cNvPr id="6" name="object 6"/>
          <p:cNvSpPr/>
          <p:nvPr/>
        </p:nvSpPr>
        <p:spPr>
          <a:xfrm>
            <a:off x="3286399" y="3739266"/>
            <a:ext cx="1385992" cy="255693"/>
          </a:xfrm>
          <a:custGeom>
            <a:avLst/>
            <a:gdLst/>
            <a:ahLst/>
            <a:cxnLst/>
            <a:rect l="l" t="t" r="r" b="b"/>
            <a:pathLst>
              <a:path w="1039495" h="191769">
                <a:moveTo>
                  <a:pt x="0" y="0"/>
                </a:moveTo>
                <a:lnTo>
                  <a:pt x="1038899" y="0"/>
                </a:lnTo>
                <a:lnTo>
                  <a:pt x="1038899" y="191699"/>
                </a:lnTo>
                <a:lnTo>
                  <a:pt x="0" y="191699"/>
                </a:lnTo>
                <a:lnTo>
                  <a:pt x="0" y="0"/>
                </a:lnTo>
                <a:close/>
              </a:path>
            </a:pathLst>
          </a:custGeom>
          <a:ln w="28574">
            <a:solidFill>
              <a:srgbClr val="CC4125"/>
            </a:solidFill>
          </a:ln>
        </p:spPr>
        <p:txBody>
          <a:bodyPr wrap="square" lIns="0" tIns="0" rIns="0" bIns="0" rtlCol="0"/>
          <a:lstStyle/>
          <a:p>
            <a:endParaRPr sz="2400"/>
          </a:p>
        </p:txBody>
      </p:sp>
      <p:sp>
        <p:nvSpPr>
          <p:cNvPr id="7" name="object 7"/>
          <p:cNvSpPr/>
          <p:nvPr/>
        </p:nvSpPr>
        <p:spPr>
          <a:xfrm>
            <a:off x="7726601" y="3994867"/>
            <a:ext cx="842433" cy="419100"/>
          </a:xfrm>
          <a:custGeom>
            <a:avLst/>
            <a:gdLst/>
            <a:ahLst/>
            <a:cxnLst/>
            <a:rect l="l" t="t" r="r" b="b"/>
            <a:pathLst>
              <a:path w="631825" h="314325">
                <a:moveTo>
                  <a:pt x="0" y="0"/>
                </a:moveTo>
                <a:lnTo>
                  <a:pt x="631799" y="0"/>
                </a:lnTo>
                <a:lnTo>
                  <a:pt x="631799" y="314099"/>
                </a:lnTo>
                <a:lnTo>
                  <a:pt x="0" y="314099"/>
                </a:lnTo>
                <a:lnTo>
                  <a:pt x="0" y="0"/>
                </a:lnTo>
                <a:close/>
              </a:path>
            </a:pathLst>
          </a:custGeom>
          <a:ln w="28574">
            <a:solidFill>
              <a:srgbClr val="CC4125"/>
            </a:solidFill>
          </a:ln>
        </p:spPr>
        <p:txBody>
          <a:bodyPr wrap="square" lIns="0" tIns="0" rIns="0" bIns="0" rtlCol="0"/>
          <a:lstStyle/>
          <a:p>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96763" y="1418210"/>
            <a:ext cx="5729011" cy="4552604"/>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512967" y="425454"/>
            <a:ext cx="10764520" cy="632651"/>
          </a:xfrm>
          <a:prstGeom prst="rect">
            <a:avLst/>
          </a:prstGeom>
        </p:spPr>
        <p:txBody>
          <a:bodyPr vert="horz" wrap="square" lIns="0" tIns="16933" rIns="0" bIns="0" rtlCol="0" anchor="ctr">
            <a:spAutoFit/>
          </a:bodyPr>
          <a:lstStyle/>
          <a:p>
            <a:pPr marL="16933">
              <a:lnSpc>
                <a:spcPct val="100000"/>
              </a:lnSpc>
              <a:spcBef>
                <a:spcPts val="133"/>
              </a:spcBef>
            </a:pPr>
            <a:r>
              <a:rPr sz="4000" spc="233" dirty="0">
                <a:solidFill>
                  <a:srgbClr val="97ABBB"/>
                </a:solidFill>
              </a:rPr>
              <a:t>Focus</a:t>
            </a:r>
            <a:r>
              <a:rPr sz="4000" spc="-193" dirty="0">
                <a:solidFill>
                  <a:srgbClr val="97ABBB"/>
                </a:solidFill>
              </a:rPr>
              <a:t> </a:t>
            </a:r>
            <a:r>
              <a:rPr sz="4000" spc="180" dirty="0">
                <a:solidFill>
                  <a:srgbClr val="97ABBB"/>
                </a:solidFill>
              </a:rPr>
              <a:t>on</a:t>
            </a:r>
            <a:r>
              <a:rPr sz="4000" spc="-193" dirty="0">
                <a:solidFill>
                  <a:srgbClr val="97ABBB"/>
                </a:solidFill>
              </a:rPr>
              <a:t> </a:t>
            </a:r>
            <a:r>
              <a:rPr sz="4000" spc="147" dirty="0">
                <a:solidFill>
                  <a:srgbClr val="97ABBB"/>
                </a:solidFill>
              </a:rPr>
              <a:t>image</a:t>
            </a:r>
            <a:r>
              <a:rPr sz="4000" spc="-193" dirty="0">
                <a:solidFill>
                  <a:srgbClr val="97ABBB"/>
                </a:solidFill>
              </a:rPr>
              <a:t> </a:t>
            </a:r>
            <a:r>
              <a:rPr sz="4000" spc="120" dirty="0">
                <a:solidFill>
                  <a:srgbClr val="97ABBB"/>
                </a:solidFill>
              </a:rPr>
              <a:t>regions</a:t>
            </a:r>
            <a:r>
              <a:rPr sz="4000" spc="-193" dirty="0">
                <a:solidFill>
                  <a:srgbClr val="97ABBB"/>
                </a:solidFill>
              </a:rPr>
              <a:t> </a:t>
            </a:r>
            <a:r>
              <a:rPr sz="4000" spc="-7" dirty="0">
                <a:solidFill>
                  <a:srgbClr val="97ABBB"/>
                </a:solidFill>
              </a:rPr>
              <a:t>to</a:t>
            </a:r>
            <a:r>
              <a:rPr sz="4000" spc="-193" dirty="0">
                <a:solidFill>
                  <a:srgbClr val="97ABBB"/>
                </a:solidFill>
              </a:rPr>
              <a:t> </a:t>
            </a:r>
            <a:r>
              <a:rPr sz="4000" spc="133" dirty="0">
                <a:solidFill>
                  <a:srgbClr val="97ABBB"/>
                </a:solidFill>
              </a:rPr>
              <a:t>answer</a:t>
            </a:r>
            <a:r>
              <a:rPr sz="4000" spc="-193" dirty="0">
                <a:solidFill>
                  <a:srgbClr val="97ABBB"/>
                </a:solidFill>
              </a:rPr>
              <a:t> </a:t>
            </a:r>
            <a:r>
              <a:rPr sz="4000" spc="147" dirty="0">
                <a:solidFill>
                  <a:srgbClr val="97ABBB"/>
                </a:solidFill>
              </a:rPr>
              <a:t>questions?</a:t>
            </a:r>
            <a:endParaRPr sz="4000"/>
          </a:p>
        </p:txBody>
      </p:sp>
      <p:sp>
        <p:nvSpPr>
          <p:cNvPr id="4" name="object 4"/>
          <p:cNvSpPr txBox="1"/>
          <p:nvPr/>
        </p:nvSpPr>
        <p:spPr>
          <a:xfrm>
            <a:off x="590367" y="6267314"/>
            <a:ext cx="7876540" cy="371170"/>
          </a:xfrm>
          <a:prstGeom prst="rect">
            <a:avLst/>
          </a:prstGeom>
        </p:spPr>
        <p:txBody>
          <a:bodyPr vert="horz" wrap="square" lIns="0" tIns="4233" rIns="0" bIns="0" rtlCol="0">
            <a:spAutoFit/>
          </a:bodyPr>
          <a:lstStyle/>
          <a:p>
            <a:pPr marL="16933">
              <a:spcBef>
                <a:spcPts val="33"/>
              </a:spcBef>
            </a:pPr>
            <a:r>
              <a:rPr sz="1067" spc="-7" dirty="0">
                <a:solidFill>
                  <a:srgbClr val="222222"/>
                </a:solidFill>
                <a:latin typeface="Arial"/>
                <a:cs typeface="Arial"/>
              </a:rPr>
              <a:t>Shih, Kevin </a:t>
            </a:r>
            <a:r>
              <a:rPr sz="1067" dirty="0">
                <a:solidFill>
                  <a:srgbClr val="222222"/>
                </a:solidFill>
                <a:latin typeface="Arial"/>
                <a:cs typeface="Arial"/>
              </a:rPr>
              <a:t>J., </a:t>
            </a:r>
            <a:r>
              <a:rPr sz="1067" spc="-7" dirty="0">
                <a:solidFill>
                  <a:srgbClr val="222222"/>
                </a:solidFill>
                <a:latin typeface="Arial"/>
                <a:cs typeface="Arial"/>
              </a:rPr>
              <a:t>Saurabh Singh, and Derek Hoiem. </a:t>
            </a:r>
            <a:r>
              <a:rPr sz="1067" u="sng" spc="-7" dirty="0">
                <a:solidFill>
                  <a:srgbClr val="0000FF"/>
                </a:solidFill>
                <a:uFill>
                  <a:solidFill>
                    <a:srgbClr val="0000FF"/>
                  </a:solidFill>
                </a:uFill>
                <a:latin typeface="Arial"/>
                <a:cs typeface="Arial"/>
                <a:hlinkClick r:id="rId3"/>
              </a:rPr>
              <a:t>"Where to look: Focus regions for </a:t>
            </a:r>
            <a:r>
              <a:rPr sz="1067" u="sng" dirty="0">
                <a:solidFill>
                  <a:srgbClr val="0000FF"/>
                </a:solidFill>
                <a:uFill>
                  <a:solidFill>
                    <a:srgbClr val="0000FF"/>
                  </a:solidFill>
                </a:uFill>
                <a:latin typeface="Arial"/>
                <a:cs typeface="Arial"/>
                <a:hlinkClick r:id="rId3"/>
              </a:rPr>
              <a:t>visual </a:t>
            </a:r>
            <a:r>
              <a:rPr sz="1067" u="sng" spc="-7" dirty="0">
                <a:solidFill>
                  <a:srgbClr val="0000FF"/>
                </a:solidFill>
                <a:uFill>
                  <a:solidFill>
                    <a:srgbClr val="0000FF"/>
                  </a:solidFill>
                </a:uFill>
                <a:latin typeface="Arial"/>
                <a:cs typeface="Arial"/>
                <a:hlinkClick r:id="rId3"/>
              </a:rPr>
              <a:t>question answering."</a:t>
            </a:r>
            <a:r>
              <a:rPr sz="1067" spc="-7" dirty="0">
                <a:solidFill>
                  <a:srgbClr val="0000FF"/>
                </a:solidFill>
                <a:latin typeface="Arial"/>
                <a:cs typeface="Arial"/>
                <a:hlinkClick r:id="rId3"/>
              </a:rPr>
              <a:t> </a:t>
            </a:r>
            <a:r>
              <a:rPr sz="1067" i="1" spc="-7" dirty="0">
                <a:solidFill>
                  <a:srgbClr val="222222"/>
                </a:solidFill>
                <a:latin typeface="Arial"/>
                <a:cs typeface="Arial"/>
              </a:rPr>
              <a:t>Proceedings of</a:t>
            </a:r>
            <a:r>
              <a:rPr sz="1067" i="1" spc="13" dirty="0">
                <a:solidFill>
                  <a:srgbClr val="222222"/>
                </a:solidFill>
                <a:latin typeface="Arial"/>
                <a:cs typeface="Arial"/>
              </a:rPr>
              <a:t> </a:t>
            </a:r>
            <a:r>
              <a:rPr sz="1067" i="1" spc="-7" dirty="0">
                <a:solidFill>
                  <a:srgbClr val="222222"/>
                </a:solidFill>
                <a:latin typeface="Arial"/>
                <a:cs typeface="Arial"/>
              </a:rPr>
              <a:t>the</a:t>
            </a:r>
            <a:endParaRPr sz="1067">
              <a:latin typeface="Arial"/>
              <a:cs typeface="Arial"/>
            </a:endParaRPr>
          </a:p>
          <a:p>
            <a:pPr marL="16933">
              <a:spcBef>
                <a:spcPts val="320"/>
              </a:spcBef>
            </a:pPr>
            <a:r>
              <a:rPr sz="1067" i="1" spc="-7" dirty="0">
                <a:solidFill>
                  <a:srgbClr val="222222"/>
                </a:solidFill>
                <a:latin typeface="Arial"/>
                <a:cs typeface="Arial"/>
              </a:rPr>
              <a:t>IEEE Conference on Computer Vision and Pattern Recognition</a:t>
            </a:r>
            <a:r>
              <a:rPr sz="1067" spc="-7" dirty="0">
                <a:solidFill>
                  <a:srgbClr val="222222"/>
                </a:solidFill>
                <a:latin typeface="Arial"/>
                <a:cs typeface="Arial"/>
              </a:rPr>
              <a:t>.</a:t>
            </a:r>
            <a:r>
              <a:rPr sz="1067" spc="-13" dirty="0">
                <a:solidFill>
                  <a:srgbClr val="222222"/>
                </a:solidFill>
                <a:latin typeface="Arial"/>
                <a:cs typeface="Arial"/>
              </a:rPr>
              <a:t> </a:t>
            </a:r>
            <a:r>
              <a:rPr sz="1067" spc="-7" dirty="0">
                <a:solidFill>
                  <a:srgbClr val="222222"/>
                </a:solidFill>
                <a:latin typeface="Arial"/>
                <a:cs typeface="Arial"/>
              </a:rPr>
              <a:t>2016.</a:t>
            </a:r>
            <a:endParaRPr sz="1067">
              <a:latin typeface="Arial"/>
              <a:cs typeface="Arial"/>
            </a:endParaRPr>
          </a:p>
        </p:txBody>
      </p:sp>
      <p:sp>
        <p:nvSpPr>
          <p:cNvPr id="5" name="object 5"/>
          <p:cNvSpPr txBox="1"/>
          <p:nvPr/>
        </p:nvSpPr>
        <p:spPr>
          <a:xfrm>
            <a:off x="11635261" y="6341785"/>
            <a:ext cx="425027" cy="379527"/>
          </a:xfrm>
          <a:prstGeom prst="rect">
            <a:avLst/>
          </a:prstGeom>
        </p:spPr>
        <p:txBody>
          <a:bodyPr vert="horz" wrap="square" lIns="0" tIns="111760" rIns="0" bIns="0" rtlCol="0">
            <a:spAutoFit/>
          </a:bodyPr>
          <a:lstStyle/>
          <a:p>
            <a:pPr marL="145623">
              <a:spcBef>
                <a:spcPts val="880"/>
              </a:spcBef>
            </a:pPr>
            <a:fld id="{81D60167-4931-47E6-BA6A-407CBD079E47}" type="slidenum">
              <a:rPr sz="1733" dirty="0">
                <a:latin typeface="Arial"/>
                <a:cs typeface="Arial"/>
              </a:rPr>
              <a:pPr marL="145623">
                <a:spcBef>
                  <a:spcPts val="880"/>
                </a:spcBef>
              </a:pPr>
              <a:t>54</a:t>
            </a:fld>
            <a:endParaRPr sz="1733">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4967" y="1814000"/>
            <a:ext cx="11005820" cy="1208878"/>
          </a:xfrm>
          <a:prstGeom prst="rect">
            <a:avLst/>
          </a:prstGeom>
        </p:spPr>
        <p:txBody>
          <a:bodyPr vert="horz" wrap="square" lIns="0" tIns="120227" rIns="0" bIns="0" rtlCol="0">
            <a:spAutoFit/>
          </a:bodyPr>
          <a:lstStyle/>
          <a:p>
            <a:pPr marL="609585" indent="-592652">
              <a:spcBef>
                <a:spcPts val="947"/>
              </a:spcBef>
              <a:buFont typeface="MS PGothic"/>
              <a:buChar char="❑"/>
              <a:tabLst>
                <a:tab pos="608738" algn="l"/>
                <a:tab pos="609585" algn="l"/>
              </a:tabLst>
            </a:pPr>
            <a:r>
              <a:rPr sz="3200" spc="-7" dirty="0">
                <a:solidFill>
                  <a:srgbClr val="677380"/>
                </a:solidFill>
                <a:latin typeface="Calibri"/>
                <a:cs typeface="Calibri"/>
              </a:rPr>
              <a:t>Extract top ranked 99 regions from edge box </a:t>
            </a:r>
            <a:r>
              <a:rPr sz="3200" dirty="0">
                <a:solidFill>
                  <a:srgbClr val="677380"/>
                </a:solidFill>
                <a:latin typeface="Calibri"/>
                <a:cs typeface="Calibri"/>
              </a:rPr>
              <a:t>+ </a:t>
            </a:r>
            <a:r>
              <a:rPr sz="3200" spc="-7" dirty="0">
                <a:solidFill>
                  <a:srgbClr val="677380"/>
                </a:solidFill>
                <a:latin typeface="Calibri"/>
                <a:cs typeface="Calibri"/>
              </a:rPr>
              <a:t>(1 whole</a:t>
            </a:r>
            <a:r>
              <a:rPr sz="3200" spc="-80" dirty="0">
                <a:solidFill>
                  <a:srgbClr val="677380"/>
                </a:solidFill>
                <a:latin typeface="Calibri"/>
                <a:cs typeface="Calibri"/>
              </a:rPr>
              <a:t> </a:t>
            </a:r>
            <a:r>
              <a:rPr sz="3200" spc="-7" dirty="0">
                <a:solidFill>
                  <a:srgbClr val="677380"/>
                </a:solidFill>
                <a:latin typeface="Calibri"/>
                <a:cs typeface="Calibri"/>
              </a:rPr>
              <a:t>image)</a:t>
            </a:r>
            <a:endParaRPr sz="3200">
              <a:latin typeface="Calibri"/>
              <a:cs typeface="Calibri"/>
            </a:endParaRPr>
          </a:p>
          <a:p>
            <a:pPr marL="609585" indent="-592652">
              <a:spcBef>
                <a:spcPts val="813"/>
              </a:spcBef>
              <a:buFont typeface="MS PGothic"/>
              <a:buChar char="❑"/>
              <a:tabLst>
                <a:tab pos="608738" algn="l"/>
                <a:tab pos="609585" algn="l"/>
              </a:tabLst>
            </a:pPr>
            <a:r>
              <a:rPr sz="3200" spc="-7" dirty="0">
                <a:solidFill>
                  <a:srgbClr val="677380"/>
                </a:solidFill>
                <a:latin typeface="Calibri"/>
                <a:cs typeface="Calibri"/>
              </a:rPr>
              <a:t>Features are from ImageNet by</a:t>
            </a:r>
            <a:r>
              <a:rPr sz="3200" spc="-20" dirty="0">
                <a:solidFill>
                  <a:srgbClr val="677380"/>
                </a:solidFill>
                <a:latin typeface="Calibri"/>
                <a:cs typeface="Calibri"/>
              </a:rPr>
              <a:t> </a:t>
            </a:r>
            <a:r>
              <a:rPr sz="3200" spc="-7" dirty="0">
                <a:solidFill>
                  <a:srgbClr val="677380"/>
                </a:solidFill>
                <a:latin typeface="Calibri"/>
                <a:cs typeface="Calibri"/>
              </a:rPr>
              <a:t>VGGnets</a:t>
            </a:r>
            <a:endParaRPr sz="3200">
              <a:latin typeface="Calibri"/>
              <a:cs typeface="Calibri"/>
            </a:endParaRPr>
          </a:p>
        </p:txBody>
      </p:sp>
      <p:sp>
        <p:nvSpPr>
          <p:cNvPr id="3" name="object 3"/>
          <p:cNvSpPr/>
          <p:nvPr/>
        </p:nvSpPr>
        <p:spPr>
          <a:xfrm>
            <a:off x="222457" y="3417232"/>
            <a:ext cx="8342135" cy="2779925"/>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8592401" y="2393450"/>
            <a:ext cx="3266865" cy="2539100"/>
          </a:xfrm>
          <a:prstGeom prst="rect">
            <a:avLst/>
          </a:prstGeom>
          <a:blipFill>
            <a:blip r:embed="rId3" cstate="print"/>
            <a:stretch>
              <a:fillRect/>
            </a:stretch>
          </a:blipFill>
        </p:spPr>
        <p:txBody>
          <a:bodyPr wrap="square" lIns="0" tIns="0" rIns="0" bIns="0" rtlCol="0"/>
          <a:lstStyle/>
          <a:p>
            <a:endParaRPr sz="2400"/>
          </a:p>
        </p:txBody>
      </p:sp>
      <p:sp>
        <p:nvSpPr>
          <p:cNvPr id="5" name="object 5"/>
          <p:cNvSpPr txBox="1"/>
          <p:nvPr/>
        </p:nvSpPr>
        <p:spPr>
          <a:xfrm>
            <a:off x="8222400" y="4881036"/>
            <a:ext cx="3962400" cy="630280"/>
          </a:xfrm>
          <a:prstGeom prst="rect">
            <a:avLst/>
          </a:prstGeom>
        </p:spPr>
        <p:txBody>
          <a:bodyPr vert="horz" wrap="square" lIns="0" tIns="16933" rIns="0" bIns="0" rtlCol="0">
            <a:spAutoFit/>
          </a:bodyPr>
          <a:lstStyle/>
          <a:p>
            <a:pPr marL="16933" marR="6773">
              <a:lnSpc>
                <a:spcPct val="125000"/>
              </a:lnSpc>
              <a:spcBef>
                <a:spcPts val="133"/>
              </a:spcBef>
            </a:pPr>
            <a:r>
              <a:rPr sz="1067" dirty="0">
                <a:solidFill>
                  <a:srgbClr val="222222"/>
                </a:solidFill>
                <a:latin typeface="Tahoma"/>
                <a:cs typeface="Tahoma"/>
              </a:rPr>
              <a:t>Zitnick,</a:t>
            </a:r>
            <a:r>
              <a:rPr sz="1067" spc="-120" dirty="0">
                <a:solidFill>
                  <a:srgbClr val="222222"/>
                </a:solidFill>
                <a:latin typeface="Tahoma"/>
                <a:cs typeface="Tahoma"/>
              </a:rPr>
              <a:t> </a:t>
            </a:r>
            <a:r>
              <a:rPr sz="1067" spc="-7" dirty="0">
                <a:solidFill>
                  <a:srgbClr val="222222"/>
                </a:solidFill>
                <a:latin typeface="Tahoma"/>
                <a:cs typeface="Tahoma"/>
              </a:rPr>
              <a:t>C.</a:t>
            </a:r>
            <a:r>
              <a:rPr sz="1067" spc="-120" dirty="0">
                <a:solidFill>
                  <a:srgbClr val="222222"/>
                </a:solidFill>
                <a:latin typeface="Tahoma"/>
                <a:cs typeface="Tahoma"/>
              </a:rPr>
              <a:t> </a:t>
            </a:r>
            <a:r>
              <a:rPr sz="1067" spc="-7" dirty="0">
                <a:solidFill>
                  <a:srgbClr val="222222"/>
                </a:solidFill>
                <a:latin typeface="Tahoma"/>
                <a:cs typeface="Tahoma"/>
              </a:rPr>
              <a:t>Lawrence,</a:t>
            </a:r>
            <a:r>
              <a:rPr sz="1067" spc="-120" dirty="0">
                <a:solidFill>
                  <a:srgbClr val="222222"/>
                </a:solidFill>
                <a:latin typeface="Tahoma"/>
                <a:cs typeface="Tahoma"/>
              </a:rPr>
              <a:t> </a:t>
            </a:r>
            <a:r>
              <a:rPr sz="1067" spc="-7" dirty="0">
                <a:solidFill>
                  <a:srgbClr val="222222"/>
                </a:solidFill>
                <a:latin typeface="Tahoma"/>
                <a:cs typeface="Tahoma"/>
              </a:rPr>
              <a:t>and</a:t>
            </a:r>
            <a:r>
              <a:rPr sz="1067" spc="-120" dirty="0">
                <a:solidFill>
                  <a:srgbClr val="222222"/>
                </a:solidFill>
                <a:latin typeface="Tahoma"/>
                <a:cs typeface="Tahoma"/>
              </a:rPr>
              <a:t> </a:t>
            </a:r>
            <a:r>
              <a:rPr sz="1067" spc="33" dirty="0">
                <a:solidFill>
                  <a:srgbClr val="222222"/>
                </a:solidFill>
                <a:latin typeface="Tahoma"/>
                <a:cs typeface="Tahoma"/>
              </a:rPr>
              <a:t>Piotr</a:t>
            </a:r>
            <a:r>
              <a:rPr sz="1067" spc="-120" dirty="0">
                <a:solidFill>
                  <a:srgbClr val="222222"/>
                </a:solidFill>
                <a:latin typeface="Tahoma"/>
                <a:cs typeface="Tahoma"/>
              </a:rPr>
              <a:t> </a:t>
            </a:r>
            <a:r>
              <a:rPr sz="1067" dirty="0">
                <a:solidFill>
                  <a:srgbClr val="222222"/>
                </a:solidFill>
                <a:latin typeface="Tahoma"/>
                <a:cs typeface="Tahoma"/>
              </a:rPr>
              <a:t>Dollár.</a:t>
            </a:r>
            <a:r>
              <a:rPr sz="1067" spc="-133" dirty="0">
                <a:solidFill>
                  <a:srgbClr val="222222"/>
                </a:solidFill>
                <a:latin typeface="Tahoma"/>
                <a:cs typeface="Tahoma"/>
              </a:rPr>
              <a:t> </a:t>
            </a:r>
            <a:r>
              <a:rPr sz="1067" u="sng" spc="-7" dirty="0">
                <a:solidFill>
                  <a:srgbClr val="0000FF"/>
                </a:solidFill>
                <a:uFill>
                  <a:solidFill>
                    <a:srgbClr val="0000FF"/>
                  </a:solidFill>
                </a:uFill>
                <a:latin typeface="Tahoma"/>
                <a:cs typeface="Tahoma"/>
                <a:hlinkClick r:id="rId4"/>
              </a:rPr>
              <a:t>"Edge</a:t>
            </a:r>
            <a:r>
              <a:rPr sz="1067" u="sng" spc="-120" dirty="0">
                <a:solidFill>
                  <a:srgbClr val="0000FF"/>
                </a:solidFill>
                <a:uFill>
                  <a:solidFill>
                    <a:srgbClr val="0000FF"/>
                  </a:solidFill>
                </a:uFill>
                <a:latin typeface="Tahoma"/>
                <a:cs typeface="Tahoma"/>
                <a:hlinkClick r:id="rId4"/>
              </a:rPr>
              <a:t> </a:t>
            </a:r>
            <a:r>
              <a:rPr sz="1067" u="sng" spc="-20" dirty="0">
                <a:solidFill>
                  <a:srgbClr val="0000FF"/>
                </a:solidFill>
                <a:uFill>
                  <a:solidFill>
                    <a:srgbClr val="0000FF"/>
                  </a:solidFill>
                </a:uFill>
                <a:latin typeface="Tahoma"/>
                <a:cs typeface="Tahoma"/>
                <a:hlinkClick r:id="rId4"/>
              </a:rPr>
              <a:t>boxes:</a:t>
            </a:r>
            <a:r>
              <a:rPr sz="1067" u="sng" spc="-120" dirty="0">
                <a:solidFill>
                  <a:srgbClr val="0000FF"/>
                </a:solidFill>
                <a:uFill>
                  <a:solidFill>
                    <a:srgbClr val="0000FF"/>
                  </a:solidFill>
                </a:uFill>
                <a:latin typeface="Tahoma"/>
                <a:cs typeface="Tahoma"/>
                <a:hlinkClick r:id="rId4"/>
              </a:rPr>
              <a:t> </a:t>
            </a:r>
            <a:r>
              <a:rPr sz="1067" u="sng" dirty="0">
                <a:solidFill>
                  <a:srgbClr val="0000FF"/>
                </a:solidFill>
                <a:uFill>
                  <a:solidFill>
                    <a:srgbClr val="0000FF"/>
                  </a:solidFill>
                </a:uFill>
                <a:latin typeface="Tahoma"/>
                <a:cs typeface="Tahoma"/>
                <a:hlinkClick r:id="rId4"/>
              </a:rPr>
              <a:t>Locating</a:t>
            </a:r>
            <a:r>
              <a:rPr sz="1067" u="sng" spc="-120" dirty="0">
                <a:solidFill>
                  <a:srgbClr val="0000FF"/>
                </a:solidFill>
                <a:uFill>
                  <a:solidFill>
                    <a:srgbClr val="0000FF"/>
                  </a:solidFill>
                </a:uFill>
                <a:latin typeface="Tahoma"/>
                <a:cs typeface="Tahoma"/>
                <a:hlinkClick r:id="rId4"/>
              </a:rPr>
              <a:t> </a:t>
            </a:r>
            <a:r>
              <a:rPr sz="1067" u="sng" dirty="0">
                <a:solidFill>
                  <a:srgbClr val="0000FF"/>
                </a:solidFill>
                <a:uFill>
                  <a:solidFill>
                    <a:srgbClr val="0000FF"/>
                  </a:solidFill>
                </a:uFill>
                <a:latin typeface="Tahoma"/>
                <a:cs typeface="Tahoma"/>
                <a:hlinkClick r:id="rId4"/>
              </a:rPr>
              <a:t>object </a:t>
            </a:r>
            <a:r>
              <a:rPr sz="1067" dirty="0">
                <a:solidFill>
                  <a:srgbClr val="0000FF"/>
                </a:solidFill>
                <a:latin typeface="Tahoma"/>
                <a:cs typeface="Tahoma"/>
              </a:rPr>
              <a:t> </a:t>
            </a:r>
            <a:r>
              <a:rPr sz="1067" u="sng" dirty="0">
                <a:solidFill>
                  <a:srgbClr val="0000FF"/>
                </a:solidFill>
                <a:uFill>
                  <a:solidFill>
                    <a:srgbClr val="0000FF"/>
                  </a:solidFill>
                </a:uFill>
                <a:latin typeface="Tahoma"/>
                <a:cs typeface="Tahoma"/>
                <a:hlinkClick r:id="rId4"/>
              </a:rPr>
              <a:t>proposals</a:t>
            </a:r>
            <a:r>
              <a:rPr sz="1067" u="sng" spc="-133" dirty="0">
                <a:solidFill>
                  <a:srgbClr val="0000FF"/>
                </a:solidFill>
                <a:uFill>
                  <a:solidFill>
                    <a:srgbClr val="0000FF"/>
                  </a:solidFill>
                </a:uFill>
                <a:latin typeface="Tahoma"/>
                <a:cs typeface="Tahoma"/>
                <a:hlinkClick r:id="rId4"/>
              </a:rPr>
              <a:t> </a:t>
            </a:r>
            <a:r>
              <a:rPr sz="1067" u="sng" spc="7" dirty="0">
                <a:solidFill>
                  <a:srgbClr val="0000FF"/>
                </a:solidFill>
                <a:uFill>
                  <a:solidFill>
                    <a:srgbClr val="0000FF"/>
                  </a:solidFill>
                </a:uFill>
                <a:latin typeface="Tahoma"/>
                <a:cs typeface="Tahoma"/>
                <a:hlinkClick r:id="rId4"/>
              </a:rPr>
              <a:t>from</a:t>
            </a:r>
            <a:r>
              <a:rPr sz="1067" u="sng" spc="-133" dirty="0">
                <a:solidFill>
                  <a:srgbClr val="0000FF"/>
                </a:solidFill>
                <a:uFill>
                  <a:solidFill>
                    <a:srgbClr val="0000FF"/>
                  </a:solidFill>
                </a:uFill>
                <a:latin typeface="Tahoma"/>
                <a:cs typeface="Tahoma"/>
                <a:hlinkClick r:id="rId4"/>
              </a:rPr>
              <a:t> </a:t>
            </a:r>
            <a:r>
              <a:rPr sz="1067" u="sng" spc="-27" dirty="0">
                <a:solidFill>
                  <a:srgbClr val="0000FF"/>
                </a:solidFill>
                <a:uFill>
                  <a:solidFill>
                    <a:srgbClr val="0000FF"/>
                  </a:solidFill>
                </a:uFill>
                <a:latin typeface="Tahoma"/>
                <a:cs typeface="Tahoma"/>
                <a:hlinkClick r:id="rId4"/>
              </a:rPr>
              <a:t>edges."</a:t>
            </a:r>
            <a:r>
              <a:rPr sz="1067" spc="-140" dirty="0">
                <a:solidFill>
                  <a:srgbClr val="0000FF"/>
                </a:solidFill>
                <a:latin typeface="Tahoma"/>
                <a:cs typeface="Tahoma"/>
                <a:hlinkClick r:id="rId4"/>
              </a:rPr>
              <a:t> </a:t>
            </a:r>
            <a:r>
              <a:rPr sz="1067" i="1" spc="-7" dirty="0">
                <a:solidFill>
                  <a:srgbClr val="222222"/>
                </a:solidFill>
                <a:latin typeface="Calibri"/>
                <a:cs typeface="Calibri"/>
              </a:rPr>
              <a:t>European</a:t>
            </a:r>
            <a:r>
              <a:rPr sz="1067" i="1" spc="-40" dirty="0">
                <a:solidFill>
                  <a:srgbClr val="222222"/>
                </a:solidFill>
                <a:latin typeface="Calibri"/>
                <a:cs typeface="Calibri"/>
              </a:rPr>
              <a:t> </a:t>
            </a:r>
            <a:r>
              <a:rPr sz="1067" i="1" dirty="0">
                <a:solidFill>
                  <a:srgbClr val="222222"/>
                </a:solidFill>
                <a:latin typeface="Calibri"/>
                <a:cs typeface="Calibri"/>
              </a:rPr>
              <a:t>Conference</a:t>
            </a:r>
            <a:r>
              <a:rPr sz="1067" i="1" spc="-40" dirty="0">
                <a:solidFill>
                  <a:srgbClr val="222222"/>
                </a:solidFill>
                <a:latin typeface="Calibri"/>
                <a:cs typeface="Calibri"/>
              </a:rPr>
              <a:t> </a:t>
            </a:r>
            <a:r>
              <a:rPr sz="1067" i="1" spc="-7" dirty="0">
                <a:solidFill>
                  <a:srgbClr val="222222"/>
                </a:solidFill>
                <a:latin typeface="Calibri"/>
                <a:cs typeface="Calibri"/>
              </a:rPr>
              <a:t>on</a:t>
            </a:r>
            <a:r>
              <a:rPr sz="1067" i="1" spc="-40" dirty="0">
                <a:solidFill>
                  <a:srgbClr val="222222"/>
                </a:solidFill>
                <a:latin typeface="Calibri"/>
                <a:cs typeface="Calibri"/>
              </a:rPr>
              <a:t> </a:t>
            </a:r>
            <a:r>
              <a:rPr sz="1067" i="1" dirty="0">
                <a:solidFill>
                  <a:srgbClr val="222222"/>
                </a:solidFill>
                <a:latin typeface="Calibri"/>
                <a:cs typeface="Calibri"/>
              </a:rPr>
              <a:t>Computer</a:t>
            </a:r>
            <a:r>
              <a:rPr sz="1067" i="1" spc="-40" dirty="0">
                <a:solidFill>
                  <a:srgbClr val="222222"/>
                </a:solidFill>
                <a:latin typeface="Calibri"/>
                <a:cs typeface="Calibri"/>
              </a:rPr>
              <a:t> </a:t>
            </a:r>
            <a:r>
              <a:rPr sz="1067" i="1" spc="-7" dirty="0">
                <a:solidFill>
                  <a:srgbClr val="222222"/>
                </a:solidFill>
                <a:latin typeface="Calibri"/>
                <a:cs typeface="Calibri"/>
              </a:rPr>
              <a:t>Vision</a:t>
            </a:r>
            <a:r>
              <a:rPr sz="1067" spc="-7" dirty="0">
                <a:solidFill>
                  <a:srgbClr val="222222"/>
                </a:solidFill>
                <a:latin typeface="Tahoma"/>
                <a:cs typeface="Tahoma"/>
              </a:rPr>
              <a:t>.</a:t>
            </a:r>
            <a:endParaRPr sz="1067">
              <a:latin typeface="Tahoma"/>
              <a:cs typeface="Tahoma"/>
            </a:endParaRPr>
          </a:p>
          <a:p>
            <a:pPr marL="16933">
              <a:spcBef>
                <a:spcPts val="320"/>
              </a:spcBef>
            </a:pPr>
            <a:r>
              <a:rPr sz="1067" dirty="0">
                <a:solidFill>
                  <a:srgbClr val="222222"/>
                </a:solidFill>
                <a:latin typeface="Tahoma"/>
                <a:cs typeface="Tahoma"/>
              </a:rPr>
              <a:t>Springer</a:t>
            </a:r>
            <a:r>
              <a:rPr sz="1067" spc="-133" dirty="0">
                <a:solidFill>
                  <a:srgbClr val="222222"/>
                </a:solidFill>
                <a:latin typeface="Tahoma"/>
                <a:cs typeface="Tahoma"/>
              </a:rPr>
              <a:t> </a:t>
            </a:r>
            <a:r>
              <a:rPr sz="1067" dirty="0">
                <a:solidFill>
                  <a:srgbClr val="222222"/>
                </a:solidFill>
                <a:latin typeface="Tahoma"/>
                <a:cs typeface="Tahoma"/>
              </a:rPr>
              <a:t>International</a:t>
            </a:r>
            <a:r>
              <a:rPr sz="1067" spc="-133" dirty="0">
                <a:solidFill>
                  <a:srgbClr val="222222"/>
                </a:solidFill>
                <a:latin typeface="Tahoma"/>
                <a:cs typeface="Tahoma"/>
              </a:rPr>
              <a:t> </a:t>
            </a:r>
            <a:r>
              <a:rPr sz="1067" spc="-7" dirty="0">
                <a:solidFill>
                  <a:srgbClr val="222222"/>
                </a:solidFill>
                <a:latin typeface="Tahoma"/>
                <a:cs typeface="Tahoma"/>
              </a:rPr>
              <a:t>Publishing,</a:t>
            </a:r>
            <a:r>
              <a:rPr sz="1067" spc="-133" dirty="0">
                <a:solidFill>
                  <a:srgbClr val="222222"/>
                </a:solidFill>
                <a:latin typeface="Tahoma"/>
                <a:cs typeface="Tahoma"/>
              </a:rPr>
              <a:t> </a:t>
            </a:r>
            <a:r>
              <a:rPr sz="1067" dirty="0">
                <a:solidFill>
                  <a:srgbClr val="222222"/>
                </a:solidFill>
                <a:latin typeface="Tahoma"/>
                <a:cs typeface="Tahoma"/>
              </a:rPr>
              <a:t>2014.</a:t>
            </a:r>
            <a:endParaRPr sz="1067">
              <a:latin typeface="Tahoma"/>
              <a:cs typeface="Tahoma"/>
            </a:endParaRPr>
          </a:p>
        </p:txBody>
      </p:sp>
      <p:sp>
        <p:nvSpPr>
          <p:cNvPr id="6" name="object 6"/>
          <p:cNvSpPr txBox="1">
            <a:spLocks noGrp="1"/>
          </p:cNvSpPr>
          <p:nvPr>
            <p:ph type="title"/>
          </p:nvPr>
        </p:nvSpPr>
        <p:spPr>
          <a:xfrm>
            <a:off x="512967" y="644087"/>
            <a:ext cx="3583940" cy="632651"/>
          </a:xfrm>
          <a:prstGeom prst="rect">
            <a:avLst/>
          </a:prstGeom>
        </p:spPr>
        <p:txBody>
          <a:bodyPr vert="horz" wrap="square" lIns="0" tIns="16933" rIns="0" bIns="0" rtlCol="0" anchor="ctr">
            <a:spAutoFit/>
          </a:bodyPr>
          <a:lstStyle/>
          <a:p>
            <a:pPr marL="16933">
              <a:lnSpc>
                <a:spcPct val="100000"/>
              </a:lnSpc>
              <a:spcBef>
                <a:spcPts val="133"/>
              </a:spcBef>
            </a:pPr>
            <a:r>
              <a:rPr sz="4000" spc="180" dirty="0">
                <a:solidFill>
                  <a:srgbClr val="97ABBB"/>
                </a:solidFill>
              </a:rPr>
              <a:t>Image</a:t>
            </a:r>
            <a:r>
              <a:rPr sz="4000" spc="-300" dirty="0">
                <a:solidFill>
                  <a:srgbClr val="97ABBB"/>
                </a:solidFill>
              </a:rPr>
              <a:t> </a:t>
            </a:r>
            <a:r>
              <a:rPr sz="4000" spc="40" dirty="0">
                <a:solidFill>
                  <a:srgbClr val="97ABBB"/>
                </a:solidFill>
              </a:rPr>
              <a:t>features</a:t>
            </a:r>
            <a:endParaRPr sz="4000"/>
          </a:p>
        </p:txBody>
      </p:sp>
      <p:sp>
        <p:nvSpPr>
          <p:cNvPr id="7" name="object 7"/>
          <p:cNvSpPr/>
          <p:nvPr/>
        </p:nvSpPr>
        <p:spPr>
          <a:xfrm>
            <a:off x="3608842" y="6421235"/>
            <a:ext cx="3677073" cy="0"/>
          </a:xfrm>
          <a:custGeom>
            <a:avLst/>
            <a:gdLst/>
            <a:ahLst/>
            <a:cxnLst/>
            <a:rect l="l" t="t" r="r" b="b"/>
            <a:pathLst>
              <a:path w="2757804">
                <a:moveTo>
                  <a:pt x="0" y="0"/>
                </a:moveTo>
                <a:lnTo>
                  <a:pt x="2757520" y="0"/>
                </a:lnTo>
              </a:path>
            </a:pathLst>
          </a:custGeom>
          <a:ln w="7441">
            <a:solidFill>
              <a:srgbClr val="0000FF"/>
            </a:solidFill>
          </a:ln>
        </p:spPr>
        <p:txBody>
          <a:bodyPr wrap="square" lIns="0" tIns="0" rIns="0" bIns="0" rtlCol="0"/>
          <a:lstStyle/>
          <a:p>
            <a:endParaRPr sz="2400"/>
          </a:p>
        </p:txBody>
      </p:sp>
      <p:sp>
        <p:nvSpPr>
          <p:cNvPr id="8" name="object 8"/>
          <p:cNvSpPr/>
          <p:nvPr/>
        </p:nvSpPr>
        <p:spPr>
          <a:xfrm>
            <a:off x="7304336" y="6284368"/>
            <a:ext cx="0" cy="155785"/>
          </a:xfrm>
          <a:custGeom>
            <a:avLst/>
            <a:gdLst/>
            <a:ahLst/>
            <a:cxnLst/>
            <a:rect l="l" t="t" r="r" b="b"/>
            <a:pathLst>
              <a:path h="116839">
                <a:moveTo>
                  <a:pt x="0" y="0"/>
                </a:moveTo>
                <a:lnTo>
                  <a:pt x="0" y="116715"/>
                </a:lnTo>
              </a:path>
            </a:pathLst>
          </a:custGeom>
          <a:ln w="28200">
            <a:solidFill>
              <a:srgbClr val="FFFFFF"/>
            </a:solidFill>
          </a:ln>
        </p:spPr>
        <p:txBody>
          <a:bodyPr wrap="square" lIns="0" tIns="0" rIns="0" bIns="0" rtlCol="0"/>
          <a:lstStyle/>
          <a:p>
            <a:endParaRPr sz="2400"/>
          </a:p>
        </p:txBody>
      </p:sp>
      <p:sp>
        <p:nvSpPr>
          <p:cNvPr id="9" name="object 9"/>
          <p:cNvSpPr txBox="1"/>
          <p:nvPr/>
        </p:nvSpPr>
        <p:spPr>
          <a:xfrm>
            <a:off x="590367" y="6267314"/>
            <a:ext cx="7876540" cy="371170"/>
          </a:xfrm>
          <a:prstGeom prst="rect">
            <a:avLst/>
          </a:prstGeom>
        </p:spPr>
        <p:txBody>
          <a:bodyPr vert="horz" wrap="square" lIns="0" tIns="4233" rIns="0" bIns="0" rtlCol="0">
            <a:spAutoFit/>
          </a:bodyPr>
          <a:lstStyle/>
          <a:p>
            <a:pPr marL="16933">
              <a:spcBef>
                <a:spcPts val="33"/>
              </a:spcBef>
            </a:pPr>
            <a:r>
              <a:rPr sz="1067" spc="-7" dirty="0">
                <a:solidFill>
                  <a:srgbClr val="222222"/>
                </a:solidFill>
                <a:latin typeface="Arial"/>
                <a:cs typeface="Arial"/>
              </a:rPr>
              <a:t>Shih, Kevin </a:t>
            </a:r>
            <a:r>
              <a:rPr sz="1067" dirty="0">
                <a:solidFill>
                  <a:srgbClr val="222222"/>
                </a:solidFill>
                <a:latin typeface="Arial"/>
                <a:cs typeface="Arial"/>
              </a:rPr>
              <a:t>J., </a:t>
            </a:r>
            <a:r>
              <a:rPr sz="1067" spc="-7" dirty="0">
                <a:solidFill>
                  <a:srgbClr val="222222"/>
                </a:solidFill>
                <a:latin typeface="Arial"/>
                <a:cs typeface="Arial"/>
              </a:rPr>
              <a:t>Saurabh Singh, and Derek Hoiem. </a:t>
            </a:r>
            <a:r>
              <a:rPr sz="1067" u="sng" spc="-7" dirty="0">
                <a:solidFill>
                  <a:srgbClr val="0000FF"/>
                </a:solidFill>
                <a:uFill>
                  <a:solidFill>
                    <a:srgbClr val="0000FF"/>
                  </a:solidFill>
                </a:uFill>
                <a:latin typeface="Arial"/>
                <a:cs typeface="Arial"/>
                <a:hlinkClick r:id="rId5"/>
              </a:rPr>
              <a:t>"Where to look: Focus regions for </a:t>
            </a:r>
            <a:r>
              <a:rPr sz="1067" u="sng" dirty="0">
                <a:solidFill>
                  <a:srgbClr val="0000FF"/>
                </a:solidFill>
                <a:uFill>
                  <a:solidFill>
                    <a:srgbClr val="0000FF"/>
                  </a:solidFill>
                </a:uFill>
                <a:latin typeface="Arial"/>
                <a:cs typeface="Arial"/>
                <a:hlinkClick r:id="rId5"/>
              </a:rPr>
              <a:t>visual </a:t>
            </a:r>
            <a:r>
              <a:rPr sz="1067" u="sng" spc="-7" dirty="0">
                <a:solidFill>
                  <a:srgbClr val="0000FF"/>
                </a:solidFill>
                <a:uFill>
                  <a:solidFill>
                    <a:srgbClr val="0000FF"/>
                  </a:solidFill>
                </a:uFill>
                <a:latin typeface="Arial"/>
                <a:cs typeface="Arial"/>
                <a:hlinkClick r:id="rId5"/>
              </a:rPr>
              <a:t>question answering."</a:t>
            </a:r>
            <a:r>
              <a:rPr sz="1067" spc="-7" dirty="0">
                <a:solidFill>
                  <a:srgbClr val="0000FF"/>
                </a:solidFill>
                <a:latin typeface="Arial"/>
                <a:cs typeface="Arial"/>
                <a:hlinkClick r:id="rId5"/>
              </a:rPr>
              <a:t> </a:t>
            </a:r>
            <a:r>
              <a:rPr sz="1067" i="1" spc="-7" dirty="0">
                <a:solidFill>
                  <a:srgbClr val="222222"/>
                </a:solidFill>
                <a:latin typeface="Arial"/>
                <a:cs typeface="Arial"/>
              </a:rPr>
              <a:t>Proceedings of</a:t>
            </a:r>
            <a:r>
              <a:rPr sz="1067" i="1" spc="13" dirty="0">
                <a:solidFill>
                  <a:srgbClr val="222222"/>
                </a:solidFill>
                <a:latin typeface="Arial"/>
                <a:cs typeface="Arial"/>
              </a:rPr>
              <a:t> </a:t>
            </a:r>
            <a:r>
              <a:rPr sz="1067" i="1" spc="-7" dirty="0">
                <a:solidFill>
                  <a:srgbClr val="222222"/>
                </a:solidFill>
                <a:latin typeface="Arial"/>
                <a:cs typeface="Arial"/>
              </a:rPr>
              <a:t>the</a:t>
            </a:r>
            <a:endParaRPr sz="1067">
              <a:latin typeface="Arial"/>
              <a:cs typeface="Arial"/>
            </a:endParaRPr>
          </a:p>
          <a:p>
            <a:pPr marL="16933">
              <a:spcBef>
                <a:spcPts val="320"/>
              </a:spcBef>
            </a:pPr>
            <a:r>
              <a:rPr sz="1067" i="1" spc="-7" dirty="0">
                <a:solidFill>
                  <a:srgbClr val="222222"/>
                </a:solidFill>
                <a:latin typeface="Arial"/>
                <a:cs typeface="Arial"/>
              </a:rPr>
              <a:t>IEEE Conference on Computer Vision and Pattern Recognition</a:t>
            </a:r>
            <a:r>
              <a:rPr sz="1067" spc="-7" dirty="0">
                <a:solidFill>
                  <a:srgbClr val="222222"/>
                </a:solidFill>
                <a:latin typeface="Arial"/>
                <a:cs typeface="Arial"/>
              </a:rPr>
              <a:t>.</a:t>
            </a:r>
            <a:r>
              <a:rPr sz="1067" spc="-13" dirty="0">
                <a:solidFill>
                  <a:srgbClr val="222222"/>
                </a:solidFill>
                <a:latin typeface="Arial"/>
                <a:cs typeface="Arial"/>
              </a:rPr>
              <a:t> </a:t>
            </a:r>
            <a:r>
              <a:rPr sz="1067" spc="-7" dirty="0">
                <a:solidFill>
                  <a:srgbClr val="222222"/>
                </a:solidFill>
                <a:latin typeface="Arial"/>
                <a:cs typeface="Arial"/>
              </a:rPr>
              <a:t>2016.</a:t>
            </a:r>
            <a:endParaRPr sz="1067">
              <a:latin typeface="Arial"/>
              <a:cs typeface="Arial"/>
            </a:endParaRPr>
          </a:p>
        </p:txBody>
      </p:sp>
      <p:sp>
        <p:nvSpPr>
          <p:cNvPr id="10" name="object 10"/>
          <p:cNvSpPr txBox="1"/>
          <p:nvPr/>
        </p:nvSpPr>
        <p:spPr>
          <a:xfrm>
            <a:off x="11635261" y="6341785"/>
            <a:ext cx="425027" cy="379527"/>
          </a:xfrm>
          <a:prstGeom prst="rect">
            <a:avLst/>
          </a:prstGeom>
        </p:spPr>
        <p:txBody>
          <a:bodyPr vert="horz" wrap="square" lIns="0" tIns="111760" rIns="0" bIns="0" rtlCol="0">
            <a:spAutoFit/>
          </a:bodyPr>
          <a:lstStyle/>
          <a:p>
            <a:pPr marL="145623">
              <a:spcBef>
                <a:spcPts val="880"/>
              </a:spcBef>
            </a:pPr>
            <a:fld id="{81D60167-4931-47E6-BA6A-407CBD079E47}" type="slidenum">
              <a:rPr sz="1733" dirty="0">
                <a:latin typeface="Arial"/>
                <a:cs typeface="Arial"/>
              </a:rPr>
              <a:pPr marL="145623">
                <a:spcBef>
                  <a:spcPts val="880"/>
                </a:spcBef>
              </a:pPr>
              <a:t>55</a:t>
            </a:fld>
            <a:endParaRPr sz="1733">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07425" y="1976411"/>
            <a:ext cx="9493580" cy="3909988"/>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1031767" y="952648"/>
            <a:ext cx="9956800" cy="509541"/>
          </a:xfrm>
          <a:prstGeom prst="rect">
            <a:avLst/>
          </a:prstGeom>
        </p:spPr>
        <p:txBody>
          <a:bodyPr vert="horz" wrap="square" lIns="0" tIns="16933" rIns="0" bIns="0" rtlCol="0" anchor="ctr">
            <a:spAutoFit/>
          </a:bodyPr>
          <a:lstStyle/>
          <a:p>
            <a:pPr marL="16933">
              <a:lnSpc>
                <a:spcPct val="100000"/>
              </a:lnSpc>
              <a:spcBef>
                <a:spcPts val="133"/>
              </a:spcBef>
            </a:pPr>
            <a:r>
              <a:rPr sz="3200" spc="13" dirty="0">
                <a:solidFill>
                  <a:srgbClr val="97ABBB"/>
                </a:solidFill>
              </a:rPr>
              <a:t>Hierarchical </a:t>
            </a:r>
            <a:r>
              <a:rPr sz="3200" spc="107" dirty="0">
                <a:solidFill>
                  <a:srgbClr val="97ABBB"/>
                </a:solidFill>
              </a:rPr>
              <a:t>Question-Image </a:t>
            </a:r>
            <a:r>
              <a:rPr sz="3200" spc="47" dirty="0">
                <a:solidFill>
                  <a:srgbClr val="97ABBB"/>
                </a:solidFill>
              </a:rPr>
              <a:t>Co-Attention</a:t>
            </a:r>
            <a:r>
              <a:rPr sz="3200" spc="-640" dirty="0">
                <a:solidFill>
                  <a:srgbClr val="97ABBB"/>
                </a:solidFill>
              </a:rPr>
              <a:t> </a:t>
            </a:r>
            <a:r>
              <a:rPr sz="3200" spc="-13" dirty="0">
                <a:solidFill>
                  <a:srgbClr val="97ABBB"/>
                </a:solidFill>
              </a:rPr>
              <a:t>(HieCoAtt)</a:t>
            </a:r>
            <a:endParaRPr sz="3200"/>
          </a:p>
        </p:txBody>
      </p:sp>
      <p:sp>
        <p:nvSpPr>
          <p:cNvPr id="4" name="object 4"/>
          <p:cNvSpPr/>
          <p:nvPr/>
        </p:nvSpPr>
        <p:spPr>
          <a:xfrm>
            <a:off x="7982401" y="5540734"/>
            <a:ext cx="3587932" cy="624933"/>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9689551" y="2226667"/>
            <a:ext cx="424232" cy="624933"/>
          </a:xfrm>
          <a:prstGeom prst="rect">
            <a:avLst/>
          </a:prstGeom>
          <a:blipFill>
            <a:blip r:embed="rId3" cstate="print"/>
            <a:stretch>
              <a:fillRect/>
            </a:stretch>
          </a:blipFill>
        </p:spPr>
        <p:txBody>
          <a:bodyPr wrap="square" lIns="0" tIns="0" rIns="0" bIns="0" rtlCol="0"/>
          <a:lstStyle/>
          <a:p>
            <a:endParaRPr sz="2400"/>
          </a:p>
        </p:txBody>
      </p:sp>
      <p:sp>
        <p:nvSpPr>
          <p:cNvPr id="6" name="object 6"/>
          <p:cNvSpPr txBox="1"/>
          <p:nvPr/>
        </p:nvSpPr>
        <p:spPr>
          <a:xfrm>
            <a:off x="646967" y="6396793"/>
            <a:ext cx="8545407" cy="179601"/>
          </a:xfrm>
          <a:prstGeom prst="rect">
            <a:avLst/>
          </a:prstGeom>
        </p:spPr>
        <p:txBody>
          <a:bodyPr vert="horz" wrap="square" lIns="0" tIns="15240" rIns="0" bIns="0" rtlCol="0">
            <a:spAutoFit/>
          </a:bodyPr>
          <a:lstStyle/>
          <a:p>
            <a:pPr marL="16933">
              <a:spcBef>
                <a:spcPts val="120"/>
              </a:spcBef>
            </a:pPr>
            <a:r>
              <a:rPr sz="1067" spc="-33" dirty="0">
                <a:solidFill>
                  <a:srgbClr val="222222"/>
                </a:solidFill>
                <a:latin typeface="Tahoma"/>
                <a:cs typeface="Tahoma"/>
              </a:rPr>
              <a:t>Lu,</a:t>
            </a:r>
            <a:r>
              <a:rPr sz="1067" spc="-113" dirty="0">
                <a:solidFill>
                  <a:srgbClr val="222222"/>
                </a:solidFill>
                <a:latin typeface="Tahoma"/>
                <a:cs typeface="Tahoma"/>
              </a:rPr>
              <a:t> </a:t>
            </a:r>
            <a:r>
              <a:rPr sz="1067" spc="-13" dirty="0">
                <a:solidFill>
                  <a:srgbClr val="222222"/>
                </a:solidFill>
                <a:latin typeface="Tahoma"/>
                <a:cs typeface="Tahoma"/>
              </a:rPr>
              <a:t>Jiasen,</a:t>
            </a:r>
            <a:r>
              <a:rPr sz="1067" spc="-113" dirty="0">
                <a:solidFill>
                  <a:srgbClr val="222222"/>
                </a:solidFill>
                <a:latin typeface="Tahoma"/>
                <a:cs typeface="Tahoma"/>
              </a:rPr>
              <a:t> </a:t>
            </a:r>
            <a:r>
              <a:rPr sz="1067" spc="7" dirty="0">
                <a:solidFill>
                  <a:srgbClr val="222222"/>
                </a:solidFill>
                <a:latin typeface="Tahoma"/>
                <a:cs typeface="Tahoma"/>
              </a:rPr>
              <a:t>et</a:t>
            </a:r>
            <a:r>
              <a:rPr sz="1067" spc="-113" dirty="0">
                <a:solidFill>
                  <a:srgbClr val="222222"/>
                </a:solidFill>
                <a:latin typeface="Tahoma"/>
                <a:cs typeface="Tahoma"/>
              </a:rPr>
              <a:t> </a:t>
            </a:r>
            <a:r>
              <a:rPr sz="1067" spc="-33" dirty="0">
                <a:solidFill>
                  <a:srgbClr val="222222"/>
                </a:solidFill>
                <a:latin typeface="Tahoma"/>
                <a:cs typeface="Tahoma"/>
              </a:rPr>
              <a:t>al.</a:t>
            </a:r>
            <a:r>
              <a:rPr sz="1067" spc="-120" dirty="0">
                <a:solidFill>
                  <a:srgbClr val="222222"/>
                </a:solidFill>
                <a:latin typeface="Tahoma"/>
                <a:cs typeface="Tahoma"/>
              </a:rPr>
              <a:t> </a:t>
            </a:r>
            <a:r>
              <a:rPr sz="1067" u="sng" spc="7" dirty="0">
                <a:solidFill>
                  <a:srgbClr val="0000FF"/>
                </a:solidFill>
                <a:uFill>
                  <a:solidFill>
                    <a:srgbClr val="0000FF"/>
                  </a:solidFill>
                </a:uFill>
                <a:latin typeface="Tahoma"/>
                <a:cs typeface="Tahoma"/>
                <a:hlinkClick r:id="rId4"/>
              </a:rPr>
              <a:t>"Hierarchical</a:t>
            </a:r>
            <a:r>
              <a:rPr sz="1067" u="sng" spc="-113" dirty="0">
                <a:solidFill>
                  <a:srgbClr val="0000FF"/>
                </a:solidFill>
                <a:uFill>
                  <a:solidFill>
                    <a:srgbClr val="0000FF"/>
                  </a:solidFill>
                </a:uFill>
                <a:latin typeface="Tahoma"/>
                <a:cs typeface="Tahoma"/>
                <a:hlinkClick r:id="rId4"/>
              </a:rPr>
              <a:t> </a:t>
            </a:r>
            <a:r>
              <a:rPr sz="1067" u="sng" spc="-7" dirty="0">
                <a:solidFill>
                  <a:srgbClr val="0000FF"/>
                </a:solidFill>
                <a:uFill>
                  <a:solidFill>
                    <a:srgbClr val="0000FF"/>
                  </a:solidFill>
                </a:uFill>
                <a:latin typeface="Tahoma"/>
                <a:cs typeface="Tahoma"/>
                <a:hlinkClick r:id="rId4"/>
              </a:rPr>
              <a:t>question-image</a:t>
            </a:r>
            <a:r>
              <a:rPr sz="1067" u="sng" spc="-113" dirty="0">
                <a:solidFill>
                  <a:srgbClr val="0000FF"/>
                </a:solidFill>
                <a:uFill>
                  <a:solidFill>
                    <a:srgbClr val="0000FF"/>
                  </a:solidFill>
                </a:uFill>
                <a:latin typeface="Tahoma"/>
                <a:cs typeface="Tahoma"/>
                <a:hlinkClick r:id="rId4"/>
              </a:rPr>
              <a:t> </a:t>
            </a:r>
            <a:r>
              <a:rPr sz="1067" u="sng" dirty="0">
                <a:solidFill>
                  <a:srgbClr val="0000FF"/>
                </a:solidFill>
                <a:uFill>
                  <a:solidFill>
                    <a:srgbClr val="0000FF"/>
                  </a:solidFill>
                </a:uFill>
                <a:latin typeface="Tahoma"/>
                <a:cs typeface="Tahoma"/>
                <a:hlinkClick r:id="rId4"/>
              </a:rPr>
              <a:t>co-attention</a:t>
            </a:r>
            <a:r>
              <a:rPr sz="1067" u="sng" spc="-113" dirty="0">
                <a:solidFill>
                  <a:srgbClr val="0000FF"/>
                </a:solidFill>
                <a:uFill>
                  <a:solidFill>
                    <a:srgbClr val="0000FF"/>
                  </a:solidFill>
                </a:uFill>
                <a:latin typeface="Tahoma"/>
                <a:cs typeface="Tahoma"/>
                <a:hlinkClick r:id="rId4"/>
              </a:rPr>
              <a:t> </a:t>
            </a:r>
            <a:r>
              <a:rPr sz="1067" u="sng" spc="13" dirty="0">
                <a:solidFill>
                  <a:srgbClr val="0000FF"/>
                </a:solidFill>
                <a:uFill>
                  <a:solidFill>
                    <a:srgbClr val="0000FF"/>
                  </a:solidFill>
                </a:uFill>
                <a:latin typeface="Tahoma"/>
                <a:cs typeface="Tahoma"/>
                <a:hlinkClick r:id="rId4"/>
              </a:rPr>
              <a:t>for</a:t>
            </a:r>
            <a:r>
              <a:rPr sz="1067" u="sng" spc="-113" dirty="0">
                <a:solidFill>
                  <a:srgbClr val="0000FF"/>
                </a:solidFill>
                <a:uFill>
                  <a:solidFill>
                    <a:srgbClr val="0000FF"/>
                  </a:solidFill>
                </a:uFill>
                <a:latin typeface="Tahoma"/>
                <a:cs typeface="Tahoma"/>
                <a:hlinkClick r:id="rId4"/>
              </a:rPr>
              <a:t> </a:t>
            </a:r>
            <a:r>
              <a:rPr sz="1067" u="sng" dirty="0">
                <a:solidFill>
                  <a:srgbClr val="0000FF"/>
                </a:solidFill>
                <a:uFill>
                  <a:solidFill>
                    <a:srgbClr val="0000FF"/>
                  </a:solidFill>
                </a:uFill>
                <a:latin typeface="Tahoma"/>
                <a:cs typeface="Tahoma"/>
                <a:hlinkClick r:id="rId4"/>
              </a:rPr>
              <a:t>visual</a:t>
            </a:r>
            <a:r>
              <a:rPr sz="1067" u="sng" spc="-113" dirty="0">
                <a:solidFill>
                  <a:srgbClr val="0000FF"/>
                </a:solidFill>
                <a:uFill>
                  <a:solidFill>
                    <a:srgbClr val="0000FF"/>
                  </a:solidFill>
                </a:uFill>
                <a:latin typeface="Tahoma"/>
                <a:cs typeface="Tahoma"/>
                <a:hlinkClick r:id="rId4"/>
              </a:rPr>
              <a:t> </a:t>
            </a:r>
            <a:r>
              <a:rPr sz="1067" u="sng" dirty="0">
                <a:solidFill>
                  <a:srgbClr val="0000FF"/>
                </a:solidFill>
                <a:uFill>
                  <a:solidFill>
                    <a:srgbClr val="0000FF"/>
                  </a:solidFill>
                </a:uFill>
                <a:latin typeface="Tahoma"/>
                <a:cs typeface="Tahoma"/>
                <a:hlinkClick r:id="rId4"/>
              </a:rPr>
              <a:t>question</a:t>
            </a:r>
            <a:r>
              <a:rPr sz="1067" u="sng" spc="-113" dirty="0">
                <a:solidFill>
                  <a:srgbClr val="0000FF"/>
                </a:solidFill>
                <a:uFill>
                  <a:solidFill>
                    <a:srgbClr val="0000FF"/>
                  </a:solidFill>
                </a:uFill>
                <a:latin typeface="Tahoma"/>
                <a:cs typeface="Tahoma"/>
                <a:hlinkClick r:id="rId4"/>
              </a:rPr>
              <a:t> </a:t>
            </a:r>
            <a:r>
              <a:rPr sz="1067" u="sng" spc="-13" dirty="0">
                <a:solidFill>
                  <a:srgbClr val="0000FF"/>
                </a:solidFill>
                <a:uFill>
                  <a:solidFill>
                    <a:srgbClr val="0000FF"/>
                  </a:solidFill>
                </a:uFill>
                <a:latin typeface="Tahoma"/>
                <a:cs typeface="Tahoma"/>
                <a:hlinkClick r:id="rId4"/>
              </a:rPr>
              <a:t>answering."</a:t>
            </a:r>
            <a:r>
              <a:rPr sz="1067" spc="-147" dirty="0">
                <a:solidFill>
                  <a:srgbClr val="0000FF"/>
                </a:solidFill>
                <a:latin typeface="Tahoma"/>
                <a:cs typeface="Tahoma"/>
                <a:hlinkClick r:id="rId4"/>
              </a:rPr>
              <a:t> </a:t>
            </a:r>
            <a:r>
              <a:rPr sz="1067" i="1" dirty="0">
                <a:solidFill>
                  <a:srgbClr val="222222"/>
                </a:solidFill>
                <a:latin typeface="Calibri"/>
                <a:cs typeface="Calibri"/>
              </a:rPr>
              <a:t>Advances</a:t>
            </a:r>
            <a:r>
              <a:rPr sz="1067" i="1" spc="-20" dirty="0">
                <a:solidFill>
                  <a:srgbClr val="222222"/>
                </a:solidFill>
                <a:latin typeface="Calibri"/>
                <a:cs typeface="Calibri"/>
              </a:rPr>
              <a:t> </a:t>
            </a:r>
            <a:r>
              <a:rPr sz="1067" i="1" spc="13" dirty="0">
                <a:solidFill>
                  <a:srgbClr val="222222"/>
                </a:solidFill>
                <a:latin typeface="Calibri"/>
                <a:cs typeface="Calibri"/>
              </a:rPr>
              <a:t>In</a:t>
            </a:r>
            <a:r>
              <a:rPr sz="1067" i="1" spc="-20" dirty="0">
                <a:solidFill>
                  <a:srgbClr val="222222"/>
                </a:solidFill>
                <a:latin typeface="Calibri"/>
                <a:cs typeface="Calibri"/>
              </a:rPr>
              <a:t> </a:t>
            </a:r>
            <a:r>
              <a:rPr sz="1067" i="1" dirty="0">
                <a:solidFill>
                  <a:srgbClr val="222222"/>
                </a:solidFill>
                <a:latin typeface="Calibri"/>
                <a:cs typeface="Calibri"/>
              </a:rPr>
              <a:t>Neural</a:t>
            </a:r>
            <a:r>
              <a:rPr sz="1067" i="1" spc="-20" dirty="0">
                <a:solidFill>
                  <a:srgbClr val="222222"/>
                </a:solidFill>
                <a:latin typeface="Calibri"/>
                <a:cs typeface="Calibri"/>
              </a:rPr>
              <a:t> </a:t>
            </a:r>
            <a:r>
              <a:rPr sz="1067" i="1" dirty="0">
                <a:solidFill>
                  <a:srgbClr val="222222"/>
                </a:solidFill>
                <a:latin typeface="Calibri"/>
                <a:cs typeface="Calibri"/>
              </a:rPr>
              <a:t>Information</a:t>
            </a:r>
            <a:r>
              <a:rPr sz="1067" i="1" spc="-20" dirty="0">
                <a:solidFill>
                  <a:srgbClr val="222222"/>
                </a:solidFill>
                <a:latin typeface="Calibri"/>
                <a:cs typeface="Calibri"/>
              </a:rPr>
              <a:t> </a:t>
            </a:r>
            <a:r>
              <a:rPr sz="1067" i="1" dirty="0">
                <a:solidFill>
                  <a:srgbClr val="222222"/>
                </a:solidFill>
                <a:latin typeface="Calibri"/>
                <a:cs typeface="Calibri"/>
              </a:rPr>
              <a:t>Processing</a:t>
            </a:r>
            <a:r>
              <a:rPr sz="1067" i="1" spc="-20" dirty="0">
                <a:solidFill>
                  <a:srgbClr val="222222"/>
                </a:solidFill>
                <a:latin typeface="Calibri"/>
                <a:cs typeface="Calibri"/>
              </a:rPr>
              <a:t> </a:t>
            </a:r>
            <a:r>
              <a:rPr sz="1067" i="1" spc="-13" dirty="0">
                <a:solidFill>
                  <a:srgbClr val="222222"/>
                </a:solidFill>
                <a:latin typeface="Calibri"/>
                <a:cs typeface="Calibri"/>
              </a:rPr>
              <a:t>Systems</a:t>
            </a:r>
            <a:r>
              <a:rPr sz="1067" spc="-13" dirty="0">
                <a:solidFill>
                  <a:srgbClr val="222222"/>
                </a:solidFill>
                <a:latin typeface="Tahoma"/>
                <a:cs typeface="Tahoma"/>
              </a:rPr>
              <a:t>.</a:t>
            </a:r>
            <a:r>
              <a:rPr sz="1067" spc="-113" dirty="0">
                <a:solidFill>
                  <a:srgbClr val="222222"/>
                </a:solidFill>
                <a:latin typeface="Tahoma"/>
                <a:cs typeface="Tahoma"/>
              </a:rPr>
              <a:t> </a:t>
            </a:r>
            <a:r>
              <a:rPr sz="1067" dirty="0">
                <a:solidFill>
                  <a:srgbClr val="222222"/>
                </a:solidFill>
                <a:latin typeface="Tahoma"/>
                <a:cs typeface="Tahoma"/>
              </a:rPr>
              <a:t>2016.</a:t>
            </a:r>
            <a:endParaRPr sz="1067">
              <a:latin typeface="Tahoma"/>
              <a:cs typeface="Tahoma"/>
            </a:endParaRPr>
          </a:p>
        </p:txBody>
      </p:sp>
      <p:sp>
        <p:nvSpPr>
          <p:cNvPr id="7" name="object 7"/>
          <p:cNvSpPr txBox="1"/>
          <p:nvPr/>
        </p:nvSpPr>
        <p:spPr>
          <a:xfrm>
            <a:off x="11747696" y="6457298"/>
            <a:ext cx="313267" cy="256480"/>
          </a:xfrm>
          <a:prstGeom prst="rect">
            <a:avLst/>
          </a:prstGeom>
        </p:spPr>
        <p:txBody>
          <a:bodyPr vert="horz" wrap="square" lIns="0" tIns="0" rIns="0" bIns="0" rtlCol="0">
            <a:spAutoFit/>
          </a:bodyPr>
          <a:lstStyle/>
          <a:p>
            <a:pPr marL="33866">
              <a:lnSpc>
                <a:spcPts val="2047"/>
              </a:lnSpc>
            </a:pPr>
            <a:fld id="{81D60167-4931-47E6-BA6A-407CBD079E47}" type="slidenum">
              <a:rPr sz="1733" dirty="0">
                <a:latin typeface="Arial"/>
                <a:cs typeface="Arial"/>
              </a:rPr>
              <a:pPr marL="33866">
                <a:lnSpc>
                  <a:spcPts val="2047"/>
                </a:lnSpc>
              </a:pPr>
              <a:t>56</a:t>
            </a:fld>
            <a:endParaRPr sz="1733">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7781" y="1808931"/>
            <a:ext cx="7996767" cy="2233090"/>
          </a:xfrm>
          <a:prstGeom prst="rect">
            <a:avLst/>
          </a:prstGeom>
        </p:spPr>
        <p:txBody>
          <a:bodyPr vert="horz" wrap="square" lIns="0" tIns="16933" rIns="0" bIns="0" rtlCol="0" anchor="ctr">
            <a:spAutoFit/>
          </a:bodyPr>
          <a:lstStyle/>
          <a:p>
            <a:pPr marL="16933" algn="ctr">
              <a:lnSpc>
                <a:spcPct val="100000"/>
              </a:lnSpc>
              <a:spcBef>
                <a:spcPts val="133"/>
              </a:spcBef>
            </a:pPr>
            <a:r>
              <a:rPr sz="4800" dirty="0">
                <a:solidFill>
                  <a:srgbClr val="000000"/>
                </a:solidFill>
                <a:latin typeface="Tahoma"/>
                <a:cs typeface="Tahoma"/>
              </a:rPr>
              <a:t>Thank</a:t>
            </a:r>
            <a:r>
              <a:rPr sz="4800" spc="-593" dirty="0">
                <a:solidFill>
                  <a:srgbClr val="000000"/>
                </a:solidFill>
                <a:latin typeface="Tahoma"/>
                <a:cs typeface="Tahoma"/>
              </a:rPr>
              <a:t> </a:t>
            </a:r>
            <a:r>
              <a:rPr sz="4800" spc="33" dirty="0">
                <a:solidFill>
                  <a:srgbClr val="000000"/>
                </a:solidFill>
                <a:latin typeface="Tahoma"/>
                <a:cs typeface="Tahoma"/>
              </a:rPr>
              <a:t>you</a:t>
            </a:r>
            <a:r>
              <a:rPr sz="4800" spc="-593" dirty="0">
                <a:solidFill>
                  <a:srgbClr val="000000"/>
                </a:solidFill>
                <a:latin typeface="Tahoma"/>
                <a:cs typeface="Tahoma"/>
              </a:rPr>
              <a:t> </a:t>
            </a:r>
            <a:r>
              <a:rPr sz="4800" spc="107" dirty="0">
                <a:solidFill>
                  <a:srgbClr val="000000"/>
                </a:solidFill>
                <a:latin typeface="Tahoma"/>
                <a:cs typeface="Tahoma"/>
              </a:rPr>
              <a:t>for</a:t>
            </a:r>
            <a:r>
              <a:rPr sz="4800" spc="-593" dirty="0">
                <a:solidFill>
                  <a:srgbClr val="000000"/>
                </a:solidFill>
                <a:latin typeface="Tahoma"/>
                <a:cs typeface="Tahoma"/>
              </a:rPr>
              <a:t> </a:t>
            </a:r>
            <a:r>
              <a:rPr sz="4800" spc="73" dirty="0">
                <a:solidFill>
                  <a:srgbClr val="000000"/>
                </a:solidFill>
                <a:latin typeface="Tahoma"/>
                <a:cs typeface="Tahoma"/>
              </a:rPr>
              <a:t>your</a:t>
            </a:r>
            <a:r>
              <a:rPr sz="4800" spc="-593" dirty="0">
                <a:solidFill>
                  <a:srgbClr val="000000"/>
                </a:solidFill>
                <a:latin typeface="Tahoma"/>
                <a:cs typeface="Tahoma"/>
              </a:rPr>
              <a:t> </a:t>
            </a:r>
            <a:r>
              <a:rPr sz="4800" spc="67" dirty="0">
                <a:solidFill>
                  <a:srgbClr val="000000"/>
                </a:solidFill>
                <a:latin typeface="Tahoma"/>
                <a:cs typeface="Tahoma"/>
              </a:rPr>
              <a:t>attention</a:t>
            </a:r>
            <a:r>
              <a:rPr sz="4800" spc="-593" dirty="0">
                <a:solidFill>
                  <a:srgbClr val="000000"/>
                </a:solidFill>
                <a:latin typeface="Tahoma"/>
                <a:cs typeface="Tahoma"/>
              </a:rPr>
              <a:t> </a:t>
            </a:r>
            <a:r>
              <a:rPr sz="4800" spc="40" dirty="0">
                <a:solidFill>
                  <a:srgbClr val="000000"/>
                </a:solidFill>
                <a:latin typeface="Tahoma"/>
                <a:cs typeface="Tahoma"/>
              </a:rPr>
              <a:t>!</a:t>
            </a:r>
            <a:br>
              <a:rPr lang="en-US" sz="4800" spc="40" dirty="0">
                <a:solidFill>
                  <a:srgbClr val="000000"/>
                </a:solidFill>
                <a:latin typeface="Tahoma"/>
                <a:cs typeface="Tahoma"/>
              </a:rPr>
            </a:br>
            <a:br>
              <a:rPr lang="en-US" sz="4800" spc="40" dirty="0">
                <a:solidFill>
                  <a:srgbClr val="000000"/>
                </a:solidFill>
                <a:latin typeface="Tahoma"/>
                <a:cs typeface="Tahoma"/>
              </a:rPr>
            </a:br>
            <a:r>
              <a:rPr lang="en-US" sz="4800" spc="40" dirty="0">
                <a:solidFill>
                  <a:srgbClr val="000000"/>
                </a:solidFill>
                <a:latin typeface="Tahoma"/>
                <a:cs typeface="Tahoma"/>
              </a:rPr>
              <a:t>Questions?</a:t>
            </a:r>
            <a:endParaRPr sz="4800" dirty="0">
              <a:latin typeface="Tahoma"/>
              <a:cs typeface="Tahoma"/>
            </a:endParaRPr>
          </a:p>
        </p:txBody>
      </p:sp>
      <p:sp>
        <p:nvSpPr>
          <p:cNvPr id="3" name="object 3"/>
          <p:cNvSpPr txBox="1"/>
          <p:nvPr/>
        </p:nvSpPr>
        <p:spPr>
          <a:xfrm>
            <a:off x="11635261" y="6341785"/>
            <a:ext cx="425027" cy="379527"/>
          </a:xfrm>
          <a:prstGeom prst="rect">
            <a:avLst/>
          </a:prstGeom>
        </p:spPr>
        <p:txBody>
          <a:bodyPr vert="horz" wrap="square" lIns="0" tIns="111760" rIns="0" bIns="0" rtlCol="0">
            <a:spAutoFit/>
          </a:bodyPr>
          <a:lstStyle/>
          <a:p>
            <a:pPr marL="135463">
              <a:spcBef>
                <a:spcPts val="880"/>
              </a:spcBef>
            </a:pPr>
            <a:fld id="{81D60167-4931-47E6-BA6A-407CBD079E47}" type="slidenum">
              <a:rPr sz="1733" spc="47" dirty="0">
                <a:solidFill>
                  <a:srgbClr val="677380"/>
                </a:solidFill>
                <a:latin typeface="Tahoma"/>
                <a:cs typeface="Tahoma"/>
              </a:rPr>
              <a:pPr marL="135463">
                <a:spcBef>
                  <a:spcPts val="880"/>
                </a:spcBef>
              </a:pPr>
              <a:t>57</a:t>
            </a:fld>
            <a:endParaRPr sz="1733">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2168270" y="3025141"/>
            <a:ext cx="7856220" cy="695960"/>
          </a:xfrm>
          <a:prstGeom prst="rect">
            <a:avLst/>
          </a:prstGeom>
        </p:spPr>
        <p:txBody>
          <a:bodyPr vert="horz" wrap="square" lIns="0" tIns="12700" rIns="0" bIns="0" rtlCol="0">
            <a:spAutoFit/>
          </a:bodyPr>
          <a:lstStyle/>
          <a:p>
            <a:pPr marL="12700">
              <a:lnSpc>
                <a:spcPct val="100000"/>
              </a:lnSpc>
              <a:spcBef>
                <a:spcPts val="100"/>
              </a:spcBef>
            </a:pPr>
            <a:r>
              <a:rPr spc="-15" dirty="0">
                <a:solidFill>
                  <a:srgbClr val="FFFFFF"/>
                </a:solidFill>
              </a:rPr>
              <a:t>CNNs </a:t>
            </a:r>
            <a:r>
              <a:rPr spc="25" dirty="0">
                <a:solidFill>
                  <a:srgbClr val="FFFFFF"/>
                </a:solidFill>
              </a:rPr>
              <a:t>for </a:t>
            </a:r>
            <a:r>
              <a:rPr spc="-204" dirty="0">
                <a:solidFill>
                  <a:srgbClr val="FFFFFF"/>
                </a:solidFill>
              </a:rPr>
              <a:t>Classification:</a:t>
            </a:r>
            <a:r>
              <a:rPr spc="-455" dirty="0">
                <a:solidFill>
                  <a:srgbClr val="FFFFFF"/>
                </a:solidFill>
              </a:rPr>
              <a:t> </a:t>
            </a:r>
            <a:r>
              <a:rPr spc="-220" dirty="0">
                <a:solidFill>
                  <a:srgbClr val="FFFFFF"/>
                </a:solidFill>
              </a:rPr>
              <a:t>ImageNet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9054" y="1241500"/>
            <a:ext cx="8146263" cy="4425923"/>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8255978" y="5874680"/>
            <a:ext cx="3540145" cy="119856"/>
          </a:xfrm>
          <a:prstGeom prst="rect">
            <a:avLst/>
          </a:prstGeom>
          <a:blipFill>
            <a:blip r:embed="rId3" cstate="print"/>
            <a:stretch>
              <a:fillRect/>
            </a:stretch>
          </a:blipFill>
        </p:spPr>
        <p:txBody>
          <a:bodyPr wrap="square" lIns="0" tIns="0" rIns="0" bIns="0" rtlCol="0"/>
          <a:lstStyle/>
          <a:p>
            <a:endParaRPr sz="2400"/>
          </a:p>
        </p:txBody>
      </p:sp>
      <p:sp>
        <p:nvSpPr>
          <p:cNvPr id="4" name="object 4"/>
          <p:cNvSpPr/>
          <p:nvPr/>
        </p:nvSpPr>
        <p:spPr>
          <a:xfrm>
            <a:off x="1560432" y="1071299"/>
            <a:ext cx="3945467" cy="726440"/>
          </a:xfrm>
          <a:custGeom>
            <a:avLst/>
            <a:gdLst/>
            <a:ahLst/>
            <a:cxnLst/>
            <a:rect l="l" t="t" r="r" b="b"/>
            <a:pathLst>
              <a:path w="2959100" h="544830">
                <a:moveTo>
                  <a:pt x="0" y="0"/>
                </a:moveTo>
                <a:lnTo>
                  <a:pt x="2958899" y="0"/>
                </a:lnTo>
                <a:lnTo>
                  <a:pt x="2958899" y="544499"/>
                </a:lnTo>
                <a:lnTo>
                  <a:pt x="0" y="544499"/>
                </a:lnTo>
                <a:lnTo>
                  <a:pt x="0" y="0"/>
                </a:lnTo>
                <a:close/>
              </a:path>
            </a:pathLst>
          </a:custGeom>
          <a:solidFill>
            <a:srgbClr val="FFFFFF"/>
          </a:solidFill>
        </p:spPr>
        <p:txBody>
          <a:bodyPr wrap="square" lIns="0" tIns="0" rIns="0" bIns="0" rtlCol="0"/>
          <a:lstStyle/>
          <a:p>
            <a:endParaRPr sz="2400"/>
          </a:p>
        </p:txBody>
      </p:sp>
      <p:sp>
        <p:nvSpPr>
          <p:cNvPr id="5" name="object 5"/>
          <p:cNvSpPr/>
          <p:nvPr/>
        </p:nvSpPr>
        <p:spPr>
          <a:xfrm>
            <a:off x="6567566" y="2699033"/>
            <a:ext cx="1081193" cy="3032760"/>
          </a:xfrm>
          <a:custGeom>
            <a:avLst/>
            <a:gdLst/>
            <a:ahLst/>
            <a:cxnLst/>
            <a:rect l="l" t="t" r="r" b="b"/>
            <a:pathLst>
              <a:path w="810895" h="2274570">
                <a:moveTo>
                  <a:pt x="0" y="0"/>
                </a:moveTo>
                <a:lnTo>
                  <a:pt x="810299" y="0"/>
                </a:lnTo>
                <a:lnTo>
                  <a:pt x="810299" y="2274299"/>
                </a:lnTo>
                <a:lnTo>
                  <a:pt x="0" y="2274299"/>
                </a:lnTo>
                <a:lnTo>
                  <a:pt x="0" y="0"/>
                </a:lnTo>
                <a:close/>
              </a:path>
            </a:pathLst>
          </a:custGeom>
          <a:ln w="19049">
            <a:solidFill>
              <a:srgbClr val="FF0000"/>
            </a:solidFill>
          </a:ln>
        </p:spPr>
        <p:txBody>
          <a:bodyPr wrap="square" lIns="0" tIns="0" rIns="0" bIns="0" rtlCol="0"/>
          <a:lstStyle/>
          <a:p>
            <a:endParaRPr sz="2400"/>
          </a:p>
        </p:txBody>
      </p:sp>
      <p:sp>
        <p:nvSpPr>
          <p:cNvPr id="6" name="object 6"/>
          <p:cNvSpPr txBox="1">
            <a:spLocks noGrp="1"/>
          </p:cNvSpPr>
          <p:nvPr>
            <p:ph type="title"/>
          </p:nvPr>
        </p:nvSpPr>
        <p:spPr>
          <a:xfrm>
            <a:off x="351034" y="357119"/>
            <a:ext cx="10709487" cy="427532"/>
          </a:xfrm>
          <a:prstGeom prst="rect">
            <a:avLst/>
          </a:prstGeom>
        </p:spPr>
        <p:txBody>
          <a:bodyPr vert="horz" wrap="square" lIns="0" tIns="16933" rIns="0" bIns="0" rtlCol="0">
            <a:spAutoFit/>
          </a:bodyPr>
          <a:lstStyle/>
          <a:p>
            <a:pPr marL="16933">
              <a:spcBef>
                <a:spcPts val="133"/>
              </a:spcBef>
            </a:pPr>
            <a:r>
              <a:rPr sz="2667" spc="-7" dirty="0">
                <a:solidFill>
                  <a:srgbClr val="000000"/>
                </a:solidFill>
              </a:rPr>
              <a:t>ImageNet Large Scale Visual Recognition Challenge (ILSVRC)</a:t>
            </a:r>
            <a:r>
              <a:rPr sz="2667" spc="-100" dirty="0">
                <a:solidFill>
                  <a:srgbClr val="000000"/>
                </a:solidFill>
              </a:rPr>
              <a:t> </a:t>
            </a:r>
            <a:r>
              <a:rPr sz="2667" spc="-7" dirty="0">
                <a:solidFill>
                  <a:srgbClr val="000000"/>
                </a:solidFill>
              </a:rPr>
              <a:t>winners</a:t>
            </a:r>
            <a:endParaRPr sz="2667"/>
          </a:p>
        </p:txBody>
      </p:sp>
      <p:sp>
        <p:nvSpPr>
          <p:cNvPr id="7" name="object 7"/>
          <p:cNvSpPr txBox="1"/>
          <p:nvPr/>
        </p:nvSpPr>
        <p:spPr>
          <a:xfrm>
            <a:off x="4616034" y="1616818"/>
            <a:ext cx="2560319"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a:cs typeface="Arial"/>
              </a:rPr>
              <a:t>First CNN-based</a:t>
            </a:r>
            <a:r>
              <a:rPr sz="1867" spc="-107" dirty="0">
                <a:solidFill>
                  <a:srgbClr val="FF0000"/>
                </a:solidFill>
                <a:latin typeface="Arial"/>
                <a:cs typeface="Arial"/>
              </a:rPr>
              <a:t> </a:t>
            </a:r>
            <a:r>
              <a:rPr sz="1867" spc="-7" dirty="0">
                <a:solidFill>
                  <a:srgbClr val="FF0000"/>
                </a:solidFill>
                <a:latin typeface="Arial"/>
                <a:cs typeface="Arial"/>
              </a:rPr>
              <a:t>winner</a:t>
            </a:r>
            <a:endParaRPr sz="1867">
              <a:latin typeface="Arial"/>
              <a:cs typeface="Arial"/>
            </a:endParaRPr>
          </a:p>
        </p:txBody>
      </p:sp>
      <p:sp>
        <p:nvSpPr>
          <p:cNvPr id="8" name="object 8"/>
          <p:cNvSpPr/>
          <p:nvPr/>
        </p:nvSpPr>
        <p:spPr>
          <a:xfrm>
            <a:off x="6071901" y="2024699"/>
            <a:ext cx="648545" cy="478367"/>
          </a:xfrm>
          <a:custGeom>
            <a:avLst/>
            <a:gdLst/>
            <a:ahLst/>
            <a:cxnLst/>
            <a:rect l="l" t="t" r="r" b="b"/>
            <a:pathLst>
              <a:path w="486410" h="358775">
                <a:moveTo>
                  <a:pt x="0" y="0"/>
                </a:moveTo>
                <a:lnTo>
                  <a:pt x="486367" y="358216"/>
                </a:lnTo>
              </a:path>
            </a:pathLst>
          </a:custGeom>
          <a:ln w="19049">
            <a:solidFill>
              <a:srgbClr val="FF0000"/>
            </a:solidFill>
          </a:ln>
        </p:spPr>
        <p:txBody>
          <a:bodyPr wrap="square" lIns="0" tIns="0" rIns="0" bIns="0" rtlCol="0"/>
          <a:lstStyle/>
          <a:p>
            <a:endParaRPr sz="2400"/>
          </a:p>
        </p:txBody>
      </p:sp>
      <p:sp>
        <p:nvSpPr>
          <p:cNvPr id="9" name="object 9"/>
          <p:cNvSpPr/>
          <p:nvPr/>
        </p:nvSpPr>
        <p:spPr>
          <a:xfrm>
            <a:off x="6682809" y="2455841"/>
            <a:ext cx="143091" cy="127536"/>
          </a:xfrm>
          <a:prstGeom prst="rect">
            <a:avLst/>
          </a:prstGeom>
          <a:blipFill>
            <a:blip r:embed="rId4" cstate="print"/>
            <a:stretch>
              <a:fillRect/>
            </a:stretch>
          </a:blipFill>
        </p:spPr>
        <p:txBody>
          <a:bodyPr wrap="square" lIns="0" tIns="0" rIns="0" bIns="0" rtlCol="0"/>
          <a:lstStyle/>
          <a:p>
            <a:endParaRPr sz="2400"/>
          </a:p>
        </p:txBody>
      </p:sp>
      <p:sp>
        <p:nvSpPr>
          <p:cNvPr id="10" name="object 10"/>
          <p:cNvSpPr txBox="1"/>
          <p:nvPr/>
        </p:nvSpPr>
        <p:spPr>
          <a:xfrm>
            <a:off x="210568" y="6290133"/>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a:t>
            </a:r>
            <a:r>
              <a:rPr sz="2400" spc="-13" dirty="0">
                <a:solidFill>
                  <a:srgbClr val="FFFFFF"/>
                </a:solidFill>
                <a:latin typeface="Arial"/>
                <a:cs typeface="Arial"/>
              </a:rPr>
              <a:t> </a:t>
            </a:r>
            <a:r>
              <a:rPr sz="2400" spc="-7" dirty="0">
                <a:solidFill>
                  <a:srgbClr val="FFFFFF"/>
                </a:solidFill>
                <a:latin typeface="Arial"/>
                <a:cs typeface="Arial"/>
              </a:rPr>
              <a:t>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a:t>
            </a:r>
            <a:r>
              <a:rPr sz="4000" spc="-9" baseline="-4166" dirty="0">
                <a:solidFill>
                  <a:srgbClr val="FFFFFF"/>
                </a:solidFill>
                <a:latin typeface="Arial"/>
                <a:cs typeface="Arial"/>
              </a:rPr>
              <a:t>May 2,</a:t>
            </a:r>
            <a:r>
              <a:rPr sz="4000" spc="-189"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a:latin typeface="Arial"/>
              <a:cs typeface="Arial"/>
            </a:endParaRPr>
          </a:p>
        </p:txBody>
      </p:sp>
      <p:sp>
        <p:nvSpPr>
          <p:cNvPr id="11" name="object 11"/>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6933">
              <a:lnSpc>
                <a:spcPts val="3173"/>
              </a:lnSpc>
            </a:pPr>
            <a:r>
              <a:rPr sz="4000" spc="-9" baseline="1388" dirty="0"/>
              <a:t>Lecture </a:t>
            </a:r>
            <a:r>
              <a:rPr sz="4000" baseline="1388" dirty="0"/>
              <a:t>9 -</a:t>
            </a:r>
            <a:r>
              <a:rPr sz="4000" spc="-369" baseline="1388" dirty="0"/>
              <a:t> </a:t>
            </a:r>
            <a:fld id="{81D60167-4931-47E6-BA6A-407CBD079E47}" type="slidenum">
              <a:rPr sz="2667" dirty="0"/>
              <a:pPr marL="16933">
                <a:lnSpc>
                  <a:spcPts val="3173"/>
                </a:lnSpc>
              </a:pPr>
              <a:t>7</a:t>
            </a:fld>
            <a:endParaRPr sz="2667"/>
          </a:p>
        </p:txBody>
      </p:sp>
      <p:sp>
        <p:nvSpPr>
          <p:cNvPr id="12" name="object 12"/>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6933">
              <a:lnSpc>
                <a:spcPts val="3080"/>
              </a:lnSpc>
            </a:pPr>
            <a:r>
              <a:rPr spc="-7" dirty="0"/>
              <a:t>May 2,</a:t>
            </a:r>
            <a:r>
              <a:rPr spc="-113" dirty="0"/>
              <a:t> </a:t>
            </a:r>
            <a:r>
              <a:rPr spc="-7" dirty="0"/>
              <a:t>2017</a:t>
            </a:r>
          </a:p>
        </p:txBody>
      </p:sp>
      <p:sp>
        <p:nvSpPr>
          <p:cNvPr id="13" name="object 13"/>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6933">
              <a:lnSpc>
                <a:spcPts val="2787"/>
              </a:lnSpc>
            </a:pPr>
            <a:r>
              <a:rPr spc="-7" dirty="0"/>
              <a:t>Fei-Fei Li </a:t>
            </a:r>
            <a:r>
              <a:rPr dirty="0"/>
              <a:t>&amp; Justin Johnson &amp; </a:t>
            </a:r>
            <a:r>
              <a:rPr spc="-7" dirty="0"/>
              <a:t>Serena</a:t>
            </a:r>
            <a:r>
              <a:rPr spc="-167" dirty="0"/>
              <a:t> </a:t>
            </a:r>
            <a:r>
              <a:rPr spc="-7" dirty="0"/>
              <a:t>Yeung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42232" y="295631"/>
            <a:ext cx="6646429" cy="2088876"/>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300132" y="0"/>
            <a:ext cx="4710005" cy="879728"/>
          </a:xfrm>
          <a:prstGeom prst="rect">
            <a:avLst/>
          </a:prstGeom>
        </p:spPr>
        <p:txBody>
          <a:bodyPr vert="horz" wrap="square" lIns="0" tIns="261620" rIns="0" bIns="0" rtlCol="0">
            <a:spAutoFit/>
          </a:bodyPr>
          <a:lstStyle/>
          <a:p>
            <a:pPr marL="16933">
              <a:spcBef>
                <a:spcPts val="206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err="1">
                <a:solidFill>
                  <a:srgbClr val="000000"/>
                </a:solidFill>
              </a:rPr>
              <a:t>AlexNet</a:t>
            </a:r>
            <a:endParaRPr sz="4000" dirty="0"/>
          </a:p>
        </p:txBody>
      </p:sp>
      <p:sp>
        <p:nvSpPr>
          <p:cNvPr id="4" name="object 4"/>
          <p:cNvSpPr txBox="1"/>
          <p:nvPr/>
        </p:nvSpPr>
        <p:spPr>
          <a:xfrm>
            <a:off x="221634" y="1743316"/>
            <a:ext cx="5641340" cy="3416320"/>
          </a:xfrm>
          <a:prstGeom prst="rect">
            <a:avLst/>
          </a:prstGeom>
        </p:spPr>
        <p:txBody>
          <a:bodyPr vert="horz" wrap="square" lIns="0" tIns="30480" rIns="0" bIns="0" rtlCol="0">
            <a:spAutoFit/>
          </a:bodyPr>
          <a:lstStyle/>
          <a:p>
            <a:pPr marL="16933" marR="1759329">
              <a:lnSpc>
                <a:spcPts val="2200"/>
              </a:lnSpc>
              <a:spcBef>
                <a:spcPts val="240"/>
              </a:spcBef>
            </a:pPr>
            <a:r>
              <a:rPr sz="1867" spc="-7" dirty="0">
                <a:latin typeface="Arial"/>
                <a:cs typeface="Arial"/>
              </a:rPr>
              <a:t>Full (simplified) AlexNet architecture:  [227x227x3]</a:t>
            </a:r>
            <a:r>
              <a:rPr sz="1867" spc="-13" dirty="0">
                <a:latin typeface="Arial"/>
                <a:cs typeface="Arial"/>
              </a:rPr>
              <a:t> </a:t>
            </a:r>
            <a:r>
              <a:rPr sz="1867" spc="-7" dirty="0">
                <a:latin typeface="Arial"/>
                <a:cs typeface="Arial"/>
              </a:rPr>
              <a:t>INPUT</a:t>
            </a:r>
            <a:endParaRPr sz="1867">
              <a:latin typeface="Arial"/>
              <a:cs typeface="Arial"/>
            </a:endParaRPr>
          </a:p>
          <a:p>
            <a:pPr marL="16933" marR="6773">
              <a:lnSpc>
                <a:spcPts val="2200"/>
              </a:lnSpc>
            </a:pPr>
            <a:r>
              <a:rPr sz="1867" spc="-7" dirty="0">
                <a:latin typeface="Arial"/>
                <a:cs typeface="Arial"/>
              </a:rPr>
              <a:t>[55x55x96] </a:t>
            </a:r>
            <a:r>
              <a:rPr sz="1867" spc="-7" dirty="0">
                <a:solidFill>
                  <a:srgbClr val="FF0000"/>
                </a:solidFill>
                <a:latin typeface="Arial"/>
                <a:cs typeface="Arial"/>
              </a:rPr>
              <a:t>CONV1</a:t>
            </a:r>
            <a:r>
              <a:rPr sz="1867" spc="-7" dirty="0">
                <a:latin typeface="Arial"/>
                <a:cs typeface="Arial"/>
              </a:rPr>
              <a:t>: 96 11x11 filters at </a:t>
            </a:r>
            <a:r>
              <a:rPr sz="1867" dirty="0">
                <a:latin typeface="Arial"/>
                <a:cs typeface="Arial"/>
              </a:rPr>
              <a:t>stride </a:t>
            </a:r>
            <a:r>
              <a:rPr sz="1867" spc="-7" dirty="0">
                <a:latin typeface="Arial"/>
                <a:cs typeface="Arial"/>
              </a:rPr>
              <a:t>4, pad </a:t>
            </a:r>
            <a:r>
              <a:rPr sz="1867" dirty="0">
                <a:latin typeface="Arial"/>
                <a:cs typeface="Arial"/>
              </a:rPr>
              <a:t>0  </a:t>
            </a:r>
            <a:r>
              <a:rPr sz="1867" spc="-7" dirty="0">
                <a:latin typeface="Arial"/>
                <a:cs typeface="Arial"/>
              </a:rPr>
              <a:t>[27x27x96] </a:t>
            </a:r>
            <a:r>
              <a:rPr sz="1867" spc="-7" dirty="0">
                <a:solidFill>
                  <a:srgbClr val="0000FF"/>
                </a:solidFill>
                <a:latin typeface="Arial"/>
                <a:cs typeface="Arial"/>
              </a:rPr>
              <a:t>MAX POOL1</a:t>
            </a:r>
            <a:r>
              <a:rPr sz="1867" spc="-7" dirty="0">
                <a:latin typeface="Arial"/>
                <a:cs typeface="Arial"/>
              </a:rPr>
              <a:t>: 3x3 filters at </a:t>
            </a:r>
            <a:r>
              <a:rPr sz="1867" dirty="0">
                <a:latin typeface="Arial"/>
                <a:cs typeface="Arial"/>
              </a:rPr>
              <a:t>stride 2  </a:t>
            </a:r>
            <a:r>
              <a:rPr sz="1867" spc="-7" dirty="0">
                <a:latin typeface="Arial"/>
                <a:cs typeface="Arial"/>
              </a:rPr>
              <a:t>[27x27x96] </a:t>
            </a:r>
            <a:r>
              <a:rPr sz="1867" spc="-7" dirty="0">
                <a:solidFill>
                  <a:srgbClr val="37761C"/>
                </a:solidFill>
                <a:latin typeface="Arial"/>
                <a:cs typeface="Arial"/>
              </a:rPr>
              <a:t>NORM1: </a:t>
            </a:r>
            <a:r>
              <a:rPr sz="1867" spc="-7" dirty="0">
                <a:latin typeface="Arial"/>
                <a:cs typeface="Arial"/>
              </a:rPr>
              <a:t>Normalization</a:t>
            </a:r>
            <a:r>
              <a:rPr sz="1867" dirty="0">
                <a:latin typeface="Arial"/>
                <a:cs typeface="Arial"/>
              </a:rPr>
              <a:t> </a:t>
            </a:r>
            <a:r>
              <a:rPr sz="1867" spc="-7" dirty="0">
                <a:latin typeface="Arial"/>
                <a:cs typeface="Arial"/>
              </a:rPr>
              <a:t>layer</a:t>
            </a:r>
            <a:endParaRPr sz="1867">
              <a:latin typeface="Arial"/>
              <a:cs typeface="Arial"/>
            </a:endParaRPr>
          </a:p>
          <a:p>
            <a:pPr marL="16933" marR="6773">
              <a:lnSpc>
                <a:spcPts val="2200"/>
              </a:lnSpc>
            </a:pPr>
            <a:r>
              <a:rPr sz="1867" spc="-7" dirty="0">
                <a:latin typeface="Arial"/>
                <a:cs typeface="Arial"/>
              </a:rPr>
              <a:t>[27x27x256] </a:t>
            </a:r>
            <a:r>
              <a:rPr sz="1867" spc="-7" dirty="0">
                <a:solidFill>
                  <a:srgbClr val="FF0000"/>
                </a:solidFill>
                <a:latin typeface="Arial"/>
                <a:cs typeface="Arial"/>
              </a:rPr>
              <a:t>CONV2</a:t>
            </a:r>
            <a:r>
              <a:rPr sz="1867" spc="-7" dirty="0">
                <a:latin typeface="Arial"/>
                <a:cs typeface="Arial"/>
              </a:rPr>
              <a:t>: 256 5x5 filters at </a:t>
            </a:r>
            <a:r>
              <a:rPr sz="1867" dirty="0">
                <a:latin typeface="Arial"/>
                <a:cs typeface="Arial"/>
              </a:rPr>
              <a:t>stride </a:t>
            </a:r>
            <a:r>
              <a:rPr sz="1867" spc="-7" dirty="0">
                <a:latin typeface="Arial"/>
                <a:cs typeface="Arial"/>
              </a:rPr>
              <a:t>1, pad </a:t>
            </a:r>
            <a:r>
              <a:rPr sz="1867" dirty="0">
                <a:latin typeface="Arial"/>
                <a:cs typeface="Arial"/>
              </a:rPr>
              <a:t>2  </a:t>
            </a:r>
            <a:r>
              <a:rPr sz="1867" spc="-7" dirty="0">
                <a:latin typeface="Arial"/>
                <a:cs typeface="Arial"/>
              </a:rPr>
              <a:t>[13x13x256] </a:t>
            </a:r>
            <a:r>
              <a:rPr sz="1867" spc="-7" dirty="0">
                <a:solidFill>
                  <a:srgbClr val="0000FF"/>
                </a:solidFill>
                <a:latin typeface="Arial"/>
                <a:cs typeface="Arial"/>
              </a:rPr>
              <a:t>MAX POOL2: </a:t>
            </a:r>
            <a:r>
              <a:rPr sz="1867" spc="-7" dirty="0">
                <a:latin typeface="Arial"/>
                <a:cs typeface="Arial"/>
              </a:rPr>
              <a:t>3x3 filters at </a:t>
            </a:r>
            <a:r>
              <a:rPr sz="1867" dirty="0">
                <a:latin typeface="Arial"/>
                <a:cs typeface="Arial"/>
              </a:rPr>
              <a:t>stride 2  </a:t>
            </a:r>
            <a:r>
              <a:rPr sz="1867" spc="-7" dirty="0">
                <a:latin typeface="Arial"/>
                <a:cs typeface="Arial"/>
              </a:rPr>
              <a:t>[13x13x256] </a:t>
            </a:r>
            <a:r>
              <a:rPr sz="1867" spc="-7" dirty="0">
                <a:solidFill>
                  <a:srgbClr val="37761C"/>
                </a:solidFill>
                <a:latin typeface="Arial"/>
                <a:cs typeface="Arial"/>
              </a:rPr>
              <a:t>NORM2: </a:t>
            </a:r>
            <a:r>
              <a:rPr sz="1867" spc="-7" dirty="0">
                <a:latin typeface="Arial"/>
                <a:cs typeface="Arial"/>
              </a:rPr>
              <a:t>Normalization layer  [13x13x384] </a:t>
            </a:r>
            <a:r>
              <a:rPr sz="1867" spc="-7" dirty="0">
                <a:solidFill>
                  <a:srgbClr val="FF0000"/>
                </a:solidFill>
                <a:latin typeface="Arial"/>
                <a:cs typeface="Arial"/>
              </a:rPr>
              <a:t>CONV3</a:t>
            </a:r>
            <a:r>
              <a:rPr sz="1867" spc="-7" dirty="0">
                <a:latin typeface="Arial"/>
                <a:cs typeface="Arial"/>
              </a:rPr>
              <a:t>: 384 3x3 filters at </a:t>
            </a:r>
            <a:r>
              <a:rPr sz="1867" dirty="0">
                <a:latin typeface="Arial"/>
                <a:cs typeface="Arial"/>
              </a:rPr>
              <a:t>stride </a:t>
            </a:r>
            <a:r>
              <a:rPr sz="1867" spc="-7" dirty="0">
                <a:latin typeface="Arial"/>
                <a:cs typeface="Arial"/>
              </a:rPr>
              <a:t>1, pad </a:t>
            </a:r>
            <a:r>
              <a:rPr sz="1867" dirty="0">
                <a:latin typeface="Arial"/>
                <a:cs typeface="Arial"/>
              </a:rPr>
              <a:t>1  </a:t>
            </a:r>
            <a:r>
              <a:rPr sz="1867" spc="-7" dirty="0">
                <a:latin typeface="Arial"/>
                <a:cs typeface="Arial"/>
              </a:rPr>
              <a:t>[13x13x384] </a:t>
            </a:r>
            <a:r>
              <a:rPr sz="1867" spc="-7" dirty="0">
                <a:solidFill>
                  <a:srgbClr val="FF0000"/>
                </a:solidFill>
                <a:latin typeface="Arial"/>
                <a:cs typeface="Arial"/>
              </a:rPr>
              <a:t>CONV4</a:t>
            </a:r>
            <a:r>
              <a:rPr sz="1867" spc="-7" dirty="0">
                <a:latin typeface="Arial"/>
                <a:cs typeface="Arial"/>
              </a:rPr>
              <a:t>: 384 3x3 filters at </a:t>
            </a:r>
            <a:r>
              <a:rPr sz="1867" dirty="0">
                <a:latin typeface="Arial"/>
                <a:cs typeface="Arial"/>
              </a:rPr>
              <a:t>stride </a:t>
            </a:r>
            <a:r>
              <a:rPr sz="1867" spc="-7" dirty="0">
                <a:latin typeface="Arial"/>
                <a:cs typeface="Arial"/>
              </a:rPr>
              <a:t>1, pad </a:t>
            </a:r>
            <a:r>
              <a:rPr sz="1867" dirty="0">
                <a:latin typeface="Arial"/>
                <a:cs typeface="Arial"/>
              </a:rPr>
              <a:t>1  </a:t>
            </a:r>
            <a:r>
              <a:rPr sz="1867" spc="-7" dirty="0">
                <a:latin typeface="Arial"/>
                <a:cs typeface="Arial"/>
              </a:rPr>
              <a:t>[13x13x256] </a:t>
            </a:r>
            <a:r>
              <a:rPr sz="1867" spc="-7" dirty="0">
                <a:solidFill>
                  <a:srgbClr val="FF0000"/>
                </a:solidFill>
                <a:latin typeface="Arial"/>
                <a:cs typeface="Arial"/>
              </a:rPr>
              <a:t>CONV5</a:t>
            </a:r>
            <a:r>
              <a:rPr sz="1867" spc="-7" dirty="0">
                <a:latin typeface="Arial"/>
                <a:cs typeface="Arial"/>
              </a:rPr>
              <a:t>: 256 3x3 filters at </a:t>
            </a:r>
            <a:r>
              <a:rPr sz="1867" dirty="0">
                <a:latin typeface="Arial"/>
                <a:cs typeface="Arial"/>
              </a:rPr>
              <a:t>stride </a:t>
            </a:r>
            <a:r>
              <a:rPr sz="1867" spc="-7" dirty="0">
                <a:latin typeface="Arial"/>
                <a:cs typeface="Arial"/>
              </a:rPr>
              <a:t>1, pad </a:t>
            </a:r>
            <a:r>
              <a:rPr sz="1867" dirty="0">
                <a:latin typeface="Arial"/>
                <a:cs typeface="Arial"/>
              </a:rPr>
              <a:t>1  </a:t>
            </a:r>
            <a:r>
              <a:rPr sz="1867" spc="-7" dirty="0">
                <a:latin typeface="Arial"/>
                <a:cs typeface="Arial"/>
              </a:rPr>
              <a:t>[6x6x256] </a:t>
            </a:r>
            <a:r>
              <a:rPr sz="1867" spc="-7" dirty="0">
                <a:solidFill>
                  <a:srgbClr val="0000FF"/>
                </a:solidFill>
                <a:latin typeface="Arial"/>
                <a:cs typeface="Arial"/>
              </a:rPr>
              <a:t>MAX POOL3</a:t>
            </a:r>
            <a:r>
              <a:rPr sz="1867" spc="-7" dirty="0">
                <a:latin typeface="Arial"/>
                <a:cs typeface="Arial"/>
              </a:rPr>
              <a:t>: 3x3 filters at </a:t>
            </a:r>
            <a:r>
              <a:rPr sz="1867" dirty="0">
                <a:latin typeface="Arial"/>
                <a:cs typeface="Arial"/>
              </a:rPr>
              <a:t>stride</a:t>
            </a:r>
            <a:r>
              <a:rPr sz="1867" spc="-13" dirty="0">
                <a:latin typeface="Arial"/>
                <a:cs typeface="Arial"/>
              </a:rPr>
              <a:t> </a:t>
            </a:r>
            <a:r>
              <a:rPr sz="1867" dirty="0">
                <a:latin typeface="Arial"/>
                <a:cs typeface="Arial"/>
              </a:rPr>
              <a:t>2</a:t>
            </a:r>
            <a:endParaRPr sz="1867">
              <a:latin typeface="Arial"/>
              <a:cs typeface="Arial"/>
            </a:endParaRPr>
          </a:p>
        </p:txBody>
      </p:sp>
      <p:sp>
        <p:nvSpPr>
          <p:cNvPr id="5" name="object 5"/>
          <p:cNvSpPr txBox="1"/>
          <p:nvPr/>
        </p:nvSpPr>
        <p:spPr>
          <a:xfrm>
            <a:off x="7111801" y="2442583"/>
            <a:ext cx="4550833" cy="2838384"/>
          </a:xfrm>
          <a:prstGeom prst="rect">
            <a:avLst/>
          </a:prstGeom>
        </p:spPr>
        <p:txBody>
          <a:bodyPr vert="horz" wrap="square" lIns="0" tIns="16933" rIns="0" bIns="0" rtlCol="0">
            <a:spAutoFit/>
          </a:bodyPr>
          <a:lstStyle/>
          <a:p>
            <a:pPr marL="16933">
              <a:lnSpc>
                <a:spcPts val="2219"/>
              </a:lnSpc>
              <a:spcBef>
                <a:spcPts val="133"/>
              </a:spcBef>
            </a:pPr>
            <a:r>
              <a:rPr sz="1867" b="1" spc="-7" dirty="0">
                <a:solidFill>
                  <a:srgbClr val="0000FF"/>
                </a:solidFill>
                <a:latin typeface="Arial"/>
                <a:cs typeface="Arial"/>
              </a:rPr>
              <a:t>Details/Retrospectives:</a:t>
            </a:r>
            <a:endParaRPr sz="1867">
              <a:latin typeface="Arial"/>
              <a:cs typeface="Arial"/>
            </a:endParaRPr>
          </a:p>
          <a:p>
            <a:pPr marL="16933">
              <a:lnSpc>
                <a:spcPts val="2200"/>
              </a:lnSpc>
              <a:buChar char="-"/>
              <a:tabLst>
                <a:tab pos="161709" algn="l"/>
              </a:tabLst>
            </a:pPr>
            <a:r>
              <a:rPr sz="1867" spc="-7" dirty="0">
                <a:solidFill>
                  <a:srgbClr val="0000FF"/>
                </a:solidFill>
                <a:latin typeface="Arial"/>
                <a:cs typeface="Arial"/>
              </a:rPr>
              <a:t>first use of</a:t>
            </a:r>
            <a:r>
              <a:rPr sz="1867" spc="-20" dirty="0">
                <a:solidFill>
                  <a:srgbClr val="0000FF"/>
                </a:solidFill>
                <a:latin typeface="Arial"/>
                <a:cs typeface="Arial"/>
              </a:rPr>
              <a:t> </a:t>
            </a:r>
            <a:r>
              <a:rPr sz="1867" spc="-7" dirty="0">
                <a:solidFill>
                  <a:srgbClr val="0000FF"/>
                </a:solidFill>
                <a:latin typeface="Arial"/>
                <a:cs typeface="Arial"/>
              </a:rPr>
              <a:t>ReLU</a:t>
            </a:r>
            <a:endParaRPr sz="1867">
              <a:latin typeface="Arial"/>
              <a:cs typeface="Arial"/>
            </a:endParaRPr>
          </a:p>
          <a:p>
            <a:pPr marL="16933">
              <a:lnSpc>
                <a:spcPts val="2200"/>
              </a:lnSpc>
              <a:buChar char="-"/>
              <a:tabLst>
                <a:tab pos="161709" algn="l"/>
              </a:tabLst>
            </a:pPr>
            <a:r>
              <a:rPr sz="1867" spc="-7" dirty="0">
                <a:solidFill>
                  <a:srgbClr val="0000FF"/>
                </a:solidFill>
                <a:latin typeface="Arial"/>
                <a:cs typeface="Arial"/>
              </a:rPr>
              <a:t>used Norm layers (not </a:t>
            </a:r>
            <a:r>
              <a:rPr sz="1867" dirty="0">
                <a:solidFill>
                  <a:srgbClr val="0000FF"/>
                </a:solidFill>
                <a:latin typeface="Arial"/>
                <a:cs typeface="Arial"/>
              </a:rPr>
              <a:t>common</a:t>
            </a:r>
            <a:r>
              <a:rPr sz="1867" spc="-107" dirty="0">
                <a:solidFill>
                  <a:srgbClr val="0000FF"/>
                </a:solidFill>
                <a:latin typeface="Arial"/>
                <a:cs typeface="Arial"/>
              </a:rPr>
              <a:t> </a:t>
            </a:r>
            <a:r>
              <a:rPr sz="1867" spc="-7" dirty="0">
                <a:solidFill>
                  <a:srgbClr val="0000FF"/>
                </a:solidFill>
                <a:latin typeface="Arial"/>
                <a:cs typeface="Arial"/>
              </a:rPr>
              <a:t>anymore)</a:t>
            </a:r>
            <a:endParaRPr sz="1867">
              <a:latin typeface="Arial"/>
              <a:cs typeface="Arial"/>
            </a:endParaRPr>
          </a:p>
          <a:p>
            <a:pPr marL="16933">
              <a:lnSpc>
                <a:spcPts val="2200"/>
              </a:lnSpc>
              <a:buChar char="-"/>
              <a:tabLst>
                <a:tab pos="161709" algn="l"/>
              </a:tabLst>
            </a:pPr>
            <a:r>
              <a:rPr sz="1867" spc="-7" dirty="0">
                <a:solidFill>
                  <a:srgbClr val="0000FF"/>
                </a:solidFill>
                <a:latin typeface="Arial"/>
                <a:cs typeface="Arial"/>
              </a:rPr>
              <a:t>heavy data</a:t>
            </a:r>
            <a:r>
              <a:rPr sz="1867" spc="-20" dirty="0">
                <a:solidFill>
                  <a:srgbClr val="0000FF"/>
                </a:solidFill>
                <a:latin typeface="Arial"/>
                <a:cs typeface="Arial"/>
              </a:rPr>
              <a:t> </a:t>
            </a:r>
            <a:r>
              <a:rPr sz="1867" spc="-7" dirty="0">
                <a:solidFill>
                  <a:srgbClr val="0000FF"/>
                </a:solidFill>
                <a:latin typeface="Arial"/>
                <a:cs typeface="Arial"/>
              </a:rPr>
              <a:t>augmentation</a:t>
            </a:r>
            <a:endParaRPr sz="1867">
              <a:latin typeface="Arial"/>
              <a:cs typeface="Arial"/>
            </a:endParaRPr>
          </a:p>
          <a:p>
            <a:pPr marL="16933">
              <a:lnSpc>
                <a:spcPts val="2200"/>
              </a:lnSpc>
              <a:buChar char="-"/>
              <a:tabLst>
                <a:tab pos="161709" algn="l"/>
              </a:tabLst>
            </a:pPr>
            <a:r>
              <a:rPr sz="1867" spc="-7" dirty="0">
                <a:solidFill>
                  <a:srgbClr val="0000FF"/>
                </a:solidFill>
                <a:latin typeface="Arial"/>
                <a:cs typeface="Arial"/>
              </a:rPr>
              <a:t>dropout</a:t>
            </a:r>
            <a:r>
              <a:rPr sz="1867" spc="-13" dirty="0">
                <a:solidFill>
                  <a:srgbClr val="0000FF"/>
                </a:solidFill>
                <a:latin typeface="Arial"/>
                <a:cs typeface="Arial"/>
              </a:rPr>
              <a:t> </a:t>
            </a:r>
            <a:r>
              <a:rPr sz="1867" spc="-7" dirty="0">
                <a:solidFill>
                  <a:srgbClr val="0000FF"/>
                </a:solidFill>
                <a:latin typeface="Arial"/>
                <a:cs typeface="Arial"/>
              </a:rPr>
              <a:t>0.5</a:t>
            </a:r>
            <a:endParaRPr sz="1867">
              <a:latin typeface="Arial"/>
              <a:cs typeface="Arial"/>
            </a:endParaRPr>
          </a:p>
          <a:p>
            <a:pPr marL="16933">
              <a:lnSpc>
                <a:spcPts val="2200"/>
              </a:lnSpc>
              <a:buChar char="-"/>
              <a:tabLst>
                <a:tab pos="161709" algn="l"/>
              </a:tabLst>
            </a:pPr>
            <a:r>
              <a:rPr sz="1867" spc="-7" dirty="0">
                <a:solidFill>
                  <a:srgbClr val="0000FF"/>
                </a:solidFill>
                <a:latin typeface="Arial"/>
                <a:cs typeface="Arial"/>
              </a:rPr>
              <a:t>batch </a:t>
            </a:r>
            <a:r>
              <a:rPr sz="1867" dirty="0">
                <a:solidFill>
                  <a:srgbClr val="0000FF"/>
                </a:solidFill>
                <a:latin typeface="Arial"/>
                <a:cs typeface="Arial"/>
              </a:rPr>
              <a:t>size</a:t>
            </a:r>
            <a:r>
              <a:rPr sz="1867" spc="-13" dirty="0">
                <a:solidFill>
                  <a:srgbClr val="0000FF"/>
                </a:solidFill>
                <a:latin typeface="Arial"/>
                <a:cs typeface="Arial"/>
              </a:rPr>
              <a:t> </a:t>
            </a:r>
            <a:r>
              <a:rPr sz="1867" spc="-7" dirty="0">
                <a:solidFill>
                  <a:srgbClr val="0000FF"/>
                </a:solidFill>
                <a:latin typeface="Arial"/>
                <a:cs typeface="Arial"/>
              </a:rPr>
              <a:t>128</a:t>
            </a:r>
            <a:endParaRPr sz="1867">
              <a:latin typeface="Arial"/>
              <a:cs typeface="Arial"/>
            </a:endParaRPr>
          </a:p>
          <a:p>
            <a:pPr marL="16933">
              <a:lnSpc>
                <a:spcPts val="2200"/>
              </a:lnSpc>
              <a:buChar char="-"/>
              <a:tabLst>
                <a:tab pos="161709" algn="l"/>
              </a:tabLst>
            </a:pPr>
            <a:r>
              <a:rPr sz="1867" spc="-7" dirty="0">
                <a:solidFill>
                  <a:srgbClr val="0000FF"/>
                </a:solidFill>
                <a:latin typeface="Arial"/>
                <a:cs typeface="Arial"/>
              </a:rPr>
              <a:t>SGD Momentum</a:t>
            </a:r>
            <a:r>
              <a:rPr sz="1867" spc="-13" dirty="0">
                <a:solidFill>
                  <a:srgbClr val="0000FF"/>
                </a:solidFill>
                <a:latin typeface="Arial"/>
                <a:cs typeface="Arial"/>
              </a:rPr>
              <a:t> </a:t>
            </a:r>
            <a:r>
              <a:rPr sz="1867" spc="-7" dirty="0">
                <a:solidFill>
                  <a:srgbClr val="0000FF"/>
                </a:solidFill>
                <a:latin typeface="Arial"/>
                <a:cs typeface="Arial"/>
              </a:rPr>
              <a:t>0.9</a:t>
            </a:r>
            <a:endParaRPr sz="1867">
              <a:latin typeface="Arial"/>
              <a:cs typeface="Arial"/>
            </a:endParaRPr>
          </a:p>
          <a:p>
            <a:pPr marL="16933" marR="597730">
              <a:lnSpc>
                <a:spcPts val="2200"/>
              </a:lnSpc>
              <a:spcBef>
                <a:spcPts val="87"/>
              </a:spcBef>
              <a:buChar char="-"/>
              <a:tabLst>
                <a:tab pos="161709" algn="l"/>
              </a:tabLst>
            </a:pPr>
            <a:r>
              <a:rPr sz="1867" spc="-7" dirty="0">
                <a:solidFill>
                  <a:srgbClr val="0000FF"/>
                </a:solidFill>
                <a:latin typeface="Arial"/>
                <a:cs typeface="Arial"/>
              </a:rPr>
              <a:t>Learning rate 1e-2, reduced by 10  manually when </a:t>
            </a:r>
            <a:r>
              <a:rPr sz="1867" dirty="0">
                <a:solidFill>
                  <a:srgbClr val="0000FF"/>
                </a:solidFill>
                <a:latin typeface="Arial"/>
                <a:cs typeface="Arial"/>
              </a:rPr>
              <a:t>val </a:t>
            </a:r>
            <a:r>
              <a:rPr sz="1867" spc="-7" dirty="0">
                <a:solidFill>
                  <a:srgbClr val="0000FF"/>
                </a:solidFill>
                <a:latin typeface="Arial"/>
                <a:cs typeface="Arial"/>
              </a:rPr>
              <a:t>accuracy</a:t>
            </a:r>
            <a:r>
              <a:rPr sz="1867" spc="-120" dirty="0">
                <a:solidFill>
                  <a:srgbClr val="0000FF"/>
                </a:solidFill>
                <a:latin typeface="Arial"/>
                <a:cs typeface="Arial"/>
              </a:rPr>
              <a:t> </a:t>
            </a:r>
            <a:r>
              <a:rPr sz="1867" spc="-7" dirty="0">
                <a:solidFill>
                  <a:srgbClr val="0000FF"/>
                </a:solidFill>
                <a:latin typeface="Arial"/>
                <a:cs typeface="Arial"/>
              </a:rPr>
              <a:t>plateaus</a:t>
            </a:r>
            <a:endParaRPr sz="1867">
              <a:latin typeface="Arial"/>
              <a:cs typeface="Arial"/>
            </a:endParaRPr>
          </a:p>
          <a:p>
            <a:pPr marL="16933">
              <a:lnSpc>
                <a:spcPts val="2133"/>
              </a:lnSpc>
              <a:buChar char="-"/>
              <a:tabLst>
                <a:tab pos="161709" algn="l"/>
              </a:tabLst>
            </a:pPr>
            <a:r>
              <a:rPr sz="1867" spc="-7" dirty="0">
                <a:solidFill>
                  <a:srgbClr val="0000FF"/>
                </a:solidFill>
                <a:latin typeface="Arial"/>
                <a:cs typeface="Arial"/>
              </a:rPr>
              <a:t>L2 weight decay</a:t>
            </a:r>
            <a:r>
              <a:rPr sz="1867" spc="-20" dirty="0">
                <a:solidFill>
                  <a:srgbClr val="0000FF"/>
                </a:solidFill>
                <a:latin typeface="Arial"/>
                <a:cs typeface="Arial"/>
              </a:rPr>
              <a:t> </a:t>
            </a:r>
            <a:r>
              <a:rPr sz="1867" spc="-7" dirty="0">
                <a:solidFill>
                  <a:srgbClr val="0000FF"/>
                </a:solidFill>
                <a:latin typeface="Arial"/>
                <a:cs typeface="Arial"/>
              </a:rPr>
              <a:t>5e-4</a:t>
            </a:r>
            <a:endParaRPr sz="1867">
              <a:latin typeface="Arial"/>
              <a:cs typeface="Arial"/>
            </a:endParaRPr>
          </a:p>
        </p:txBody>
      </p:sp>
      <p:sp>
        <p:nvSpPr>
          <p:cNvPr id="6" name="object 6"/>
          <p:cNvSpPr/>
          <p:nvPr/>
        </p:nvSpPr>
        <p:spPr>
          <a:xfrm>
            <a:off x="6013511" y="5822850"/>
            <a:ext cx="5772504" cy="120252"/>
          </a:xfrm>
          <a:prstGeom prst="rect">
            <a:avLst/>
          </a:prstGeom>
          <a:blipFill>
            <a:blip r:embed="rId3" cstate="print"/>
            <a:stretch>
              <a:fillRect/>
            </a:stretch>
          </a:blipFill>
        </p:spPr>
        <p:txBody>
          <a:bodyPr wrap="square" lIns="0" tIns="0" rIns="0" bIns="0" rtlCol="0"/>
          <a:lstStyle/>
          <a:p>
            <a:endParaRPr sz="2400"/>
          </a:p>
        </p:txBody>
      </p:sp>
      <p:sp>
        <p:nvSpPr>
          <p:cNvPr id="7" name="object 7"/>
          <p:cNvSpPr txBox="1"/>
          <p:nvPr/>
        </p:nvSpPr>
        <p:spPr>
          <a:xfrm>
            <a:off x="210568" y="6290133"/>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a:t>
            </a:r>
            <a:r>
              <a:rPr sz="2400" spc="-13" dirty="0">
                <a:solidFill>
                  <a:srgbClr val="FFFFFF"/>
                </a:solidFill>
                <a:latin typeface="Arial"/>
                <a:cs typeface="Arial"/>
              </a:rPr>
              <a:t> </a:t>
            </a:r>
            <a:r>
              <a:rPr sz="2400" spc="-7" dirty="0">
                <a:solidFill>
                  <a:srgbClr val="FFFFFF"/>
                </a:solidFill>
                <a:latin typeface="Arial"/>
                <a:cs typeface="Arial"/>
              </a:rPr>
              <a:t>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a:t>
            </a:r>
            <a:r>
              <a:rPr sz="4000" spc="-9" baseline="-4166" dirty="0">
                <a:solidFill>
                  <a:srgbClr val="FFFFFF"/>
                </a:solidFill>
                <a:latin typeface="Arial"/>
                <a:cs typeface="Arial"/>
              </a:rPr>
              <a:t>May 2,</a:t>
            </a:r>
            <a:r>
              <a:rPr sz="4000" spc="-189"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a:latin typeface="Arial"/>
              <a:cs typeface="Arial"/>
            </a:endParaRPr>
          </a:p>
        </p:txBody>
      </p:sp>
      <p:sp>
        <p:nvSpPr>
          <p:cNvPr id="8" name="object 8"/>
          <p:cNvSpPr txBox="1"/>
          <p:nvPr/>
        </p:nvSpPr>
        <p:spPr>
          <a:xfrm>
            <a:off x="221634" y="5118574"/>
            <a:ext cx="4314613" cy="846386"/>
          </a:xfrm>
          <a:prstGeom prst="rect">
            <a:avLst/>
          </a:prstGeom>
        </p:spPr>
        <p:txBody>
          <a:bodyPr vert="horz" wrap="square" lIns="0" tIns="0" rIns="0" bIns="0" rtlCol="0">
            <a:spAutoFit/>
          </a:bodyPr>
          <a:lstStyle/>
          <a:p>
            <a:pPr marL="16933">
              <a:lnSpc>
                <a:spcPts val="2173"/>
              </a:lnSpc>
            </a:pPr>
            <a:r>
              <a:rPr sz="1867" spc="-7" dirty="0">
                <a:latin typeface="Arial"/>
                <a:cs typeface="Arial"/>
              </a:rPr>
              <a:t>[4096] </a:t>
            </a:r>
            <a:r>
              <a:rPr sz="1867" spc="-7" dirty="0">
                <a:solidFill>
                  <a:srgbClr val="E69137"/>
                </a:solidFill>
                <a:latin typeface="Arial"/>
                <a:cs typeface="Arial"/>
              </a:rPr>
              <a:t>FC6: </a:t>
            </a:r>
            <a:r>
              <a:rPr sz="1867" spc="-7" dirty="0">
                <a:latin typeface="Arial"/>
                <a:cs typeface="Arial"/>
              </a:rPr>
              <a:t>4096</a:t>
            </a:r>
            <a:r>
              <a:rPr sz="1867" spc="-100" dirty="0">
                <a:latin typeface="Arial"/>
                <a:cs typeface="Arial"/>
              </a:rPr>
              <a:t> </a:t>
            </a:r>
            <a:r>
              <a:rPr sz="1867" spc="-7" dirty="0">
                <a:latin typeface="Arial"/>
                <a:cs typeface="Arial"/>
              </a:rPr>
              <a:t>neurons</a:t>
            </a:r>
            <a:endParaRPr sz="1867">
              <a:latin typeface="Arial"/>
              <a:cs typeface="Arial"/>
            </a:endParaRPr>
          </a:p>
          <a:p>
            <a:pPr marL="16933">
              <a:lnSpc>
                <a:spcPts val="2200"/>
              </a:lnSpc>
            </a:pPr>
            <a:r>
              <a:rPr sz="1867" spc="-7" dirty="0">
                <a:latin typeface="Arial"/>
                <a:cs typeface="Arial"/>
              </a:rPr>
              <a:t>[4096] </a:t>
            </a:r>
            <a:r>
              <a:rPr sz="1867" spc="-7" dirty="0">
                <a:solidFill>
                  <a:srgbClr val="E69137"/>
                </a:solidFill>
                <a:latin typeface="Arial"/>
                <a:cs typeface="Arial"/>
              </a:rPr>
              <a:t>FC7: </a:t>
            </a:r>
            <a:r>
              <a:rPr sz="1867" spc="-7" dirty="0">
                <a:latin typeface="Arial"/>
                <a:cs typeface="Arial"/>
              </a:rPr>
              <a:t>4096</a:t>
            </a:r>
            <a:r>
              <a:rPr sz="1867" spc="-93" dirty="0">
                <a:latin typeface="Arial"/>
                <a:cs typeface="Arial"/>
              </a:rPr>
              <a:t> </a:t>
            </a:r>
            <a:r>
              <a:rPr sz="1867" spc="-7" dirty="0">
                <a:latin typeface="Arial"/>
                <a:cs typeface="Arial"/>
              </a:rPr>
              <a:t>neurons</a:t>
            </a:r>
            <a:endParaRPr sz="1867">
              <a:latin typeface="Arial"/>
              <a:cs typeface="Arial"/>
            </a:endParaRPr>
          </a:p>
          <a:p>
            <a:pPr marL="16933">
              <a:lnSpc>
                <a:spcPts val="2219"/>
              </a:lnSpc>
            </a:pPr>
            <a:r>
              <a:rPr sz="1867" spc="-7" dirty="0">
                <a:latin typeface="Arial"/>
                <a:cs typeface="Arial"/>
              </a:rPr>
              <a:t>[1000] </a:t>
            </a:r>
            <a:r>
              <a:rPr sz="1867" spc="-7" dirty="0">
                <a:solidFill>
                  <a:srgbClr val="E69137"/>
                </a:solidFill>
                <a:latin typeface="Arial"/>
                <a:cs typeface="Arial"/>
              </a:rPr>
              <a:t>FC8: </a:t>
            </a:r>
            <a:r>
              <a:rPr sz="1867" spc="-7" dirty="0">
                <a:latin typeface="Arial"/>
                <a:cs typeface="Arial"/>
              </a:rPr>
              <a:t>1000 neurons (class</a:t>
            </a:r>
            <a:r>
              <a:rPr sz="1867" spc="-73" dirty="0">
                <a:latin typeface="Arial"/>
                <a:cs typeface="Arial"/>
              </a:rPr>
              <a:t> </a:t>
            </a:r>
            <a:r>
              <a:rPr sz="1867" dirty="0">
                <a:latin typeface="Arial"/>
                <a:cs typeface="Arial"/>
              </a:rPr>
              <a:t>scores)</a:t>
            </a:r>
            <a:endParaRPr sz="1867">
              <a:latin typeface="Arial"/>
              <a:cs typeface="Arial"/>
            </a:endParaRPr>
          </a:p>
        </p:txBody>
      </p:sp>
      <p:sp>
        <p:nvSpPr>
          <p:cNvPr id="9" name="object 9"/>
          <p:cNvSpPr txBox="1"/>
          <p:nvPr/>
        </p:nvSpPr>
        <p:spPr>
          <a:xfrm>
            <a:off x="7111800" y="5259041"/>
            <a:ext cx="3806613" cy="282129"/>
          </a:xfrm>
          <a:prstGeom prst="rect">
            <a:avLst/>
          </a:prstGeom>
        </p:spPr>
        <p:txBody>
          <a:bodyPr vert="horz" wrap="square" lIns="0" tIns="0" rIns="0" bIns="0" rtlCol="0">
            <a:spAutoFit/>
          </a:bodyPr>
          <a:lstStyle/>
          <a:p>
            <a:pPr marL="16933">
              <a:lnSpc>
                <a:spcPts val="2193"/>
              </a:lnSpc>
            </a:pPr>
            <a:r>
              <a:rPr sz="1867" dirty="0">
                <a:solidFill>
                  <a:srgbClr val="0000FF"/>
                </a:solidFill>
                <a:latin typeface="Arial"/>
                <a:cs typeface="Arial"/>
              </a:rPr>
              <a:t>- 7 </a:t>
            </a:r>
            <a:r>
              <a:rPr sz="1867" spc="-7" dirty="0">
                <a:solidFill>
                  <a:srgbClr val="0000FF"/>
                </a:solidFill>
                <a:latin typeface="Arial"/>
                <a:cs typeface="Arial"/>
              </a:rPr>
              <a:t>CNN ensemble: 18.2% -&gt;</a:t>
            </a:r>
            <a:r>
              <a:rPr sz="1867" spc="-120" dirty="0">
                <a:solidFill>
                  <a:srgbClr val="0000FF"/>
                </a:solidFill>
                <a:latin typeface="Arial"/>
                <a:cs typeface="Arial"/>
              </a:rPr>
              <a:t> </a:t>
            </a:r>
            <a:r>
              <a:rPr sz="1867" spc="-7" dirty="0">
                <a:solidFill>
                  <a:srgbClr val="0000FF"/>
                </a:solidFill>
                <a:latin typeface="Arial"/>
                <a:cs typeface="Arial"/>
              </a:rPr>
              <a:t>15.4%</a:t>
            </a:r>
            <a:endParaRPr sz="1867">
              <a:latin typeface="Arial"/>
              <a:cs typeface="Arial"/>
            </a:endParaRPr>
          </a:p>
        </p:txBody>
      </p:sp>
      <p:sp>
        <p:nvSpPr>
          <p:cNvPr id="10" name="object 10"/>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6933">
              <a:lnSpc>
                <a:spcPts val="3173"/>
              </a:lnSpc>
            </a:pPr>
            <a:r>
              <a:rPr sz="4000" spc="-9" baseline="1388" dirty="0"/>
              <a:t>Lecture </a:t>
            </a:r>
            <a:r>
              <a:rPr sz="4000" baseline="1388" dirty="0"/>
              <a:t>9 -</a:t>
            </a:r>
            <a:r>
              <a:rPr sz="4000" spc="-369" baseline="1388" dirty="0"/>
              <a:t> </a:t>
            </a:r>
            <a:fld id="{81D60167-4931-47E6-BA6A-407CBD079E47}" type="slidenum">
              <a:rPr sz="2667" dirty="0"/>
              <a:pPr marL="16933">
                <a:lnSpc>
                  <a:spcPts val="3173"/>
                </a:lnSpc>
              </a:pPr>
              <a:t>8</a:t>
            </a:fld>
            <a:endParaRPr sz="2667"/>
          </a:p>
        </p:txBody>
      </p:sp>
      <p:sp>
        <p:nvSpPr>
          <p:cNvPr id="11" name="object 11"/>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6933">
              <a:lnSpc>
                <a:spcPts val="3080"/>
              </a:lnSpc>
            </a:pPr>
            <a:r>
              <a:rPr spc="-7" dirty="0"/>
              <a:t>May 2,</a:t>
            </a:r>
            <a:r>
              <a:rPr spc="-113" dirty="0"/>
              <a:t> </a:t>
            </a:r>
            <a:r>
              <a:rPr spc="-7" dirty="0"/>
              <a:t>2017</a:t>
            </a:r>
          </a:p>
        </p:txBody>
      </p:sp>
      <p:sp>
        <p:nvSpPr>
          <p:cNvPr id="12" name="object 12"/>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6933">
              <a:lnSpc>
                <a:spcPts val="2787"/>
              </a:lnSpc>
            </a:pPr>
            <a:r>
              <a:rPr spc="-7" dirty="0"/>
              <a:t>Fei-Fei Li </a:t>
            </a:r>
            <a:r>
              <a:rPr dirty="0"/>
              <a:t>&amp; Justin Johnson &amp; </a:t>
            </a:r>
            <a:r>
              <a:rPr spc="-7" dirty="0"/>
              <a:t>Serena</a:t>
            </a:r>
            <a:r>
              <a:rPr spc="-167" dirty="0"/>
              <a:t> </a:t>
            </a:r>
            <a:r>
              <a:rPr spc="-7" dirty="0"/>
              <a:t>Yeung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682128" y="764771"/>
          <a:ext cx="1107440" cy="2262296"/>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18415" algn="ctr">
                        <a:lnSpc>
                          <a:spcPts val="830"/>
                        </a:lnSpc>
                      </a:pPr>
                      <a:r>
                        <a:rPr sz="900" spc="-15" dirty="0">
                          <a:solidFill>
                            <a:srgbClr val="FF0000"/>
                          </a:solidFill>
                          <a:latin typeface="Arial"/>
                          <a:cs typeface="Arial"/>
                        </a:rPr>
                        <a:t>Softmax</a:t>
                      </a:r>
                      <a:endParaRPr sz="90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F4CCCC"/>
                    </a:solidFill>
                  </a:tcPr>
                </a:tc>
                <a:extLst>
                  <a:ext uri="{0D108BD9-81ED-4DB2-BD59-A6C34878D82A}">
                    <a16:rowId xmlns:a16="http://schemas.microsoft.com/office/drawing/2014/main" val="10000"/>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1000</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FF0000"/>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1"/>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2"/>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3"/>
                  </a:ext>
                </a:extLst>
              </a:tr>
              <a:tr h="211667">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4"/>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5"/>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6"/>
                  </a:ext>
                </a:extLst>
              </a:tr>
              <a:tr h="212513">
                <a:tc>
                  <a:txBody>
                    <a:bodyPr/>
                    <a:lstStyle/>
                    <a:p>
                      <a:pPr marL="2540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7"/>
                  </a:ext>
                </a:extLst>
              </a:tr>
              <a:tr h="211667">
                <a:tc>
                  <a:txBody>
                    <a:bodyPr/>
                    <a:lstStyle/>
                    <a:p>
                      <a:pPr marL="18415" algn="ctr">
                        <a:lnSpc>
                          <a:spcPct val="100000"/>
                        </a:lnSpc>
                        <a:spcBef>
                          <a:spcPts val="190"/>
                        </a:spcBef>
                      </a:pPr>
                      <a:r>
                        <a:rPr sz="900" spc="-20" dirty="0">
                          <a:solidFill>
                            <a:srgbClr val="4A86E7"/>
                          </a:solidFill>
                          <a:latin typeface="Arial"/>
                          <a:cs typeface="Arial"/>
                        </a:rPr>
                        <a:t>Pool</a:t>
                      </a:r>
                      <a:endParaRPr sz="900">
                        <a:latin typeface="Arial"/>
                        <a:cs typeface="Arial"/>
                      </a:endParaRPr>
                    </a:p>
                  </a:txBody>
                  <a:tcPr marL="0" marR="0" marT="32173"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8"/>
                  </a:ext>
                </a:extLst>
              </a:tr>
              <a:tr h="210820">
                <a:tc>
                  <a:txBody>
                    <a:bodyPr/>
                    <a:lstStyle/>
                    <a:p>
                      <a:pPr marL="1905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9"/>
                  </a:ext>
                </a:extLst>
              </a:tr>
              <a:tr h="178647">
                <a:tc>
                  <a:txBody>
                    <a:bodyPr/>
                    <a:lstStyle/>
                    <a:p>
                      <a:pPr marL="19050" algn="ctr">
                        <a:lnSpc>
                          <a:spcPts val="77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0"/>
                  </a:ext>
                </a:extLst>
              </a:tr>
            </a:tbl>
          </a:graphicData>
        </a:graphic>
      </p:graphicFrame>
      <p:sp>
        <p:nvSpPr>
          <p:cNvPr id="13" name="object 13"/>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6933">
              <a:lnSpc>
                <a:spcPts val="3173"/>
              </a:lnSpc>
            </a:pPr>
            <a:r>
              <a:rPr sz="4000" spc="-9" baseline="1388" dirty="0"/>
              <a:t>Lecture </a:t>
            </a:r>
            <a:r>
              <a:rPr sz="4000" baseline="1388" dirty="0"/>
              <a:t>9 -</a:t>
            </a:r>
            <a:r>
              <a:rPr sz="4000" spc="-369" baseline="1388" dirty="0"/>
              <a:t> </a:t>
            </a:r>
            <a:fld id="{81D60167-4931-47E6-BA6A-407CBD079E47}" type="slidenum">
              <a:rPr sz="2667" dirty="0"/>
              <a:pPr marL="16933">
                <a:lnSpc>
                  <a:spcPts val="3173"/>
                </a:lnSpc>
              </a:pPr>
              <a:t>9</a:t>
            </a:fld>
            <a:endParaRPr sz="2667"/>
          </a:p>
        </p:txBody>
      </p:sp>
      <p:sp>
        <p:nvSpPr>
          <p:cNvPr id="14" name="object 14"/>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6933">
              <a:lnSpc>
                <a:spcPts val="3080"/>
              </a:lnSpc>
            </a:pPr>
            <a:r>
              <a:rPr spc="-7" dirty="0"/>
              <a:t>May 2,</a:t>
            </a:r>
            <a:r>
              <a:rPr spc="-113" dirty="0"/>
              <a:t> </a:t>
            </a:r>
            <a:r>
              <a:rPr spc="-7" dirty="0"/>
              <a:t>2017</a:t>
            </a:r>
          </a:p>
        </p:txBody>
      </p:sp>
      <p:sp>
        <p:nvSpPr>
          <p:cNvPr id="15" name="object 15"/>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6933">
              <a:lnSpc>
                <a:spcPts val="2787"/>
              </a:lnSpc>
            </a:pPr>
            <a:r>
              <a:rPr spc="-7" dirty="0"/>
              <a:t>Fei-Fei Li </a:t>
            </a:r>
            <a:r>
              <a:rPr dirty="0"/>
              <a:t>&amp; Justin Johnson &amp; </a:t>
            </a:r>
            <a:r>
              <a:rPr spc="-7" dirty="0"/>
              <a:t>Serena</a:t>
            </a:r>
            <a:r>
              <a:rPr spc="-167" dirty="0"/>
              <a:t> </a:t>
            </a:r>
            <a:r>
              <a:rPr spc="-7" dirty="0"/>
              <a:t>Yeung</a:t>
            </a:r>
          </a:p>
        </p:txBody>
      </p:sp>
      <p:graphicFrame>
        <p:nvGraphicFramePr>
          <p:cNvPr id="3" name="object 3"/>
          <p:cNvGraphicFramePr>
            <a:graphicFrameLocks noGrp="1"/>
          </p:cNvGraphicFramePr>
          <p:nvPr/>
        </p:nvGraphicFramePr>
        <p:xfrm>
          <a:off x="8682128" y="3109504"/>
          <a:ext cx="1107440" cy="2262297"/>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19050" algn="ctr">
                        <a:lnSpc>
                          <a:spcPts val="830"/>
                        </a:lnSpc>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0"/>
                  </a:ext>
                </a:extLst>
              </a:tr>
              <a:tr h="211667">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1"/>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2"/>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3"/>
                  </a:ext>
                </a:extLst>
              </a:tr>
              <a:tr h="211667">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4"/>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5"/>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A86E7"/>
                      </a:solidFill>
                      <a:prstDash val="solid"/>
                    </a:lnB>
                    <a:solidFill>
                      <a:srgbClr val="FCE4CD"/>
                    </a:solidFill>
                  </a:tcPr>
                </a:tc>
                <a:extLst>
                  <a:ext uri="{0D108BD9-81ED-4DB2-BD59-A6C34878D82A}">
                    <a16:rowId xmlns:a16="http://schemas.microsoft.com/office/drawing/2014/main" val="10006"/>
                  </a:ext>
                </a:extLst>
              </a:tr>
              <a:tr h="211667">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4A86E7"/>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07"/>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8"/>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34343"/>
                      </a:solidFill>
                      <a:prstDash val="solid"/>
                    </a:lnB>
                    <a:solidFill>
                      <a:srgbClr val="FCE4CD"/>
                    </a:solidFill>
                  </a:tcPr>
                </a:tc>
                <a:extLst>
                  <a:ext uri="{0D108BD9-81ED-4DB2-BD59-A6C34878D82A}">
                    <a16:rowId xmlns:a16="http://schemas.microsoft.com/office/drawing/2014/main" val="10009"/>
                  </a:ext>
                </a:extLst>
              </a:tr>
              <a:tr h="178647">
                <a:tc>
                  <a:txBody>
                    <a:bodyPr/>
                    <a:lstStyle/>
                    <a:p>
                      <a:pPr marL="19050" algn="ctr">
                        <a:lnSpc>
                          <a:spcPts val="770"/>
                        </a:lnSpc>
                        <a:spcBef>
                          <a:spcPts val="185"/>
                        </a:spcBef>
                      </a:pPr>
                      <a:r>
                        <a:rPr sz="900" spc="-15" dirty="0">
                          <a:solidFill>
                            <a:srgbClr val="434343"/>
                          </a:solidFill>
                          <a:latin typeface="Arial"/>
                          <a:cs typeface="Arial"/>
                        </a:rPr>
                        <a:t>Input</a:t>
                      </a:r>
                      <a:endParaRPr sz="900">
                        <a:latin typeface="Arial"/>
                        <a:cs typeface="Arial"/>
                      </a:endParaRPr>
                    </a:p>
                  </a:txBody>
                  <a:tcPr marL="0" marR="0" marT="31327" marB="0">
                    <a:lnL w="19050">
                      <a:solidFill>
                        <a:srgbClr val="434343"/>
                      </a:solidFill>
                      <a:prstDash val="solid"/>
                    </a:lnL>
                    <a:lnR w="19050">
                      <a:solidFill>
                        <a:srgbClr val="434343"/>
                      </a:solidFill>
                      <a:prstDash val="solid"/>
                    </a:lnR>
                    <a:lnT w="19050">
                      <a:solidFill>
                        <a:srgbClr val="434343"/>
                      </a:solidFill>
                      <a:prstDash val="solid"/>
                    </a:lnT>
                    <a:lnB w="19050">
                      <a:solidFill>
                        <a:srgbClr val="434343"/>
                      </a:solidFill>
                      <a:prstDash val="solid"/>
                    </a:lnB>
                    <a:solidFill>
                      <a:srgbClr val="D9D9D9"/>
                    </a:solidFill>
                  </a:tcPr>
                </a:tc>
                <a:extLst>
                  <a:ext uri="{0D108BD9-81ED-4DB2-BD59-A6C34878D82A}">
                    <a16:rowId xmlns:a16="http://schemas.microsoft.com/office/drawing/2014/main" val="10010"/>
                  </a:ext>
                </a:extLst>
              </a:tr>
            </a:tbl>
          </a:graphicData>
        </a:graphic>
      </p:graphicFrame>
      <p:graphicFrame>
        <p:nvGraphicFramePr>
          <p:cNvPr id="4" name="object 4"/>
          <p:cNvGraphicFramePr>
            <a:graphicFrameLocks noGrp="1"/>
          </p:cNvGraphicFramePr>
          <p:nvPr/>
        </p:nvGraphicFramePr>
        <p:xfrm>
          <a:off x="6579461" y="2683354"/>
          <a:ext cx="1107440" cy="2687323"/>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18415" algn="ctr">
                        <a:lnSpc>
                          <a:spcPts val="830"/>
                        </a:lnSpc>
                      </a:pPr>
                      <a:r>
                        <a:rPr sz="900" spc="-15" dirty="0">
                          <a:solidFill>
                            <a:srgbClr val="FF0000"/>
                          </a:solidFill>
                          <a:latin typeface="Arial"/>
                          <a:cs typeface="Arial"/>
                        </a:rPr>
                        <a:t>Softmax</a:t>
                      </a:r>
                      <a:endParaRPr sz="90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7761C"/>
                      </a:solidFill>
                      <a:prstDash val="solid"/>
                    </a:lnB>
                    <a:solidFill>
                      <a:srgbClr val="F4CCCC"/>
                    </a:solidFill>
                  </a:tcPr>
                </a:tc>
                <a:extLst>
                  <a:ext uri="{0D108BD9-81ED-4DB2-BD59-A6C34878D82A}">
                    <a16:rowId xmlns:a16="http://schemas.microsoft.com/office/drawing/2014/main" val="10000"/>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1000</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1"/>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2"/>
                  </a:ext>
                </a:extLst>
              </a:tr>
              <a:tr h="211667">
                <a:tc>
                  <a:txBody>
                    <a:bodyPr/>
                    <a:lstStyle/>
                    <a:p>
                      <a:pPr marL="19050"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3"/>
                  </a:ext>
                </a:extLst>
              </a:tr>
              <a:tr h="211667">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4"/>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5"/>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384</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6"/>
                  </a:ext>
                </a:extLst>
              </a:tr>
              <a:tr h="212513">
                <a:tc>
                  <a:txBody>
                    <a:bodyPr/>
                    <a:lstStyle/>
                    <a:p>
                      <a:pPr marL="1841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extLst>
                  <a:ext uri="{0D108BD9-81ED-4DB2-BD59-A6C34878D82A}">
                    <a16:rowId xmlns:a16="http://schemas.microsoft.com/office/drawing/2014/main" val="10007"/>
                  </a:ext>
                </a:extLst>
              </a:tr>
              <a:tr h="212513">
                <a:tc>
                  <a:txBody>
                    <a:bodyPr/>
                    <a:lstStyle/>
                    <a:p>
                      <a:pPr marL="25400" algn="ctr">
                        <a:lnSpc>
                          <a:spcPct val="100000"/>
                        </a:lnSpc>
                        <a:spcBef>
                          <a:spcPts val="19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384</a:t>
                      </a:r>
                      <a:endParaRPr sz="900">
                        <a:latin typeface="Arial"/>
                        <a:cs typeface="Arial"/>
                      </a:endParaRPr>
                    </a:p>
                  </a:txBody>
                  <a:tcPr marL="0" marR="0" marT="32173" marB="0">
                    <a:lnL w="19050">
                      <a:solidFill>
                        <a:srgbClr val="FF9900"/>
                      </a:solidFill>
                      <a:prstDash val="solid"/>
                    </a:lnL>
                    <a:lnR w="19050">
                      <a:solidFill>
                        <a:srgbClr val="FF9900"/>
                      </a:solidFill>
                      <a:prstDash val="solid"/>
                    </a:lnR>
                    <a:lnT w="19050">
                      <a:solidFill>
                        <a:srgbClr val="4A86E7"/>
                      </a:solidFill>
                      <a:prstDash val="solid"/>
                    </a:lnT>
                    <a:lnB w="19050">
                      <a:solidFill>
                        <a:srgbClr val="4A86E7"/>
                      </a:solidFill>
                      <a:prstDash val="solid"/>
                    </a:lnB>
                    <a:solidFill>
                      <a:srgbClr val="FCE4CD"/>
                    </a:solidFill>
                  </a:tcPr>
                </a:tc>
                <a:extLst>
                  <a:ext uri="{0D108BD9-81ED-4DB2-BD59-A6C34878D82A}">
                    <a16:rowId xmlns:a16="http://schemas.microsoft.com/office/drawing/2014/main" val="10008"/>
                  </a:ext>
                </a:extLst>
              </a:tr>
              <a:tr h="211667">
                <a:tc>
                  <a:txBody>
                    <a:bodyPr/>
                    <a:lstStyle/>
                    <a:p>
                      <a:pPr marL="25400"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4A86E7"/>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09"/>
                  </a:ext>
                </a:extLst>
              </a:tr>
              <a:tr h="211667">
                <a:tc>
                  <a:txBody>
                    <a:bodyPr/>
                    <a:lstStyle/>
                    <a:p>
                      <a:pPr marL="25400" algn="ctr">
                        <a:lnSpc>
                          <a:spcPct val="100000"/>
                        </a:lnSpc>
                        <a:spcBef>
                          <a:spcPts val="185"/>
                        </a:spcBef>
                      </a:pPr>
                      <a:r>
                        <a:rPr sz="900" spc="-10" dirty="0">
                          <a:solidFill>
                            <a:srgbClr val="FF9900"/>
                          </a:solidFill>
                          <a:latin typeface="Arial"/>
                          <a:cs typeface="Arial"/>
                        </a:rPr>
                        <a:t>5x5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0"/>
                  </a:ext>
                </a:extLst>
              </a:tr>
              <a:tr h="211667">
                <a:tc>
                  <a:txBody>
                    <a:bodyPr/>
                    <a:lstStyle/>
                    <a:p>
                      <a:pPr marL="25400" algn="ctr">
                        <a:lnSpc>
                          <a:spcPct val="100000"/>
                        </a:lnSpc>
                        <a:spcBef>
                          <a:spcPts val="185"/>
                        </a:spcBef>
                      </a:pPr>
                      <a:r>
                        <a:rPr sz="900" spc="-10" dirty="0">
                          <a:solidFill>
                            <a:srgbClr val="FF9900"/>
                          </a:solidFill>
                          <a:latin typeface="Arial"/>
                          <a:cs typeface="Arial"/>
                        </a:rPr>
                        <a:t>11x11 conv,</a:t>
                      </a:r>
                      <a:r>
                        <a:rPr sz="900" spc="-25" dirty="0">
                          <a:solidFill>
                            <a:srgbClr val="FF9900"/>
                          </a:solidFill>
                          <a:latin typeface="Arial"/>
                          <a:cs typeface="Arial"/>
                        </a:rPr>
                        <a:t> </a:t>
                      </a:r>
                      <a:r>
                        <a:rPr sz="900" spc="-5" dirty="0">
                          <a:solidFill>
                            <a:srgbClr val="FF9900"/>
                          </a:solidFill>
                          <a:latin typeface="Arial"/>
                          <a:cs typeface="Arial"/>
                        </a:rPr>
                        <a:t>96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34343"/>
                      </a:solidFill>
                      <a:prstDash val="solid"/>
                    </a:lnB>
                    <a:solidFill>
                      <a:srgbClr val="FCE4CD"/>
                    </a:solidFill>
                  </a:tcPr>
                </a:tc>
                <a:extLst>
                  <a:ext uri="{0D108BD9-81ED-4DB2-BD59-A6C34878D82A}">
                    <a16:rowId xmlns:a16="http://schemas.microsoft.com/office/drawing/2014/main" val="10011"/>
                  </a:ext>
                </a:extLst>
              </a:tr>
              <a:tr h="178647">
                <a:tc>
                  <a:txBody>
                    <a:bodyPr/>
                    <a:lstStyle/>
                    <a:p>
                      <a:pPr marL="25400" algn="ctr">
                        <a:lnSpc>
                          <a:spcPts val="770"/>
                        </a:lnSpc>
                        <a:spcBef>
                          <a:spcPts val="185"/>
                        </a:spcBef>
                      </a:pPr>
                      <a:r>
                        <a:rPr sz="900" spc="-15" dirty="0">
                          <a:solidFill>
                            <a:srgbClr val="434343"/>
                          </a:solidFill>
                          <a:latin typeface="Arial"/>
                          <a:cs typeface="Arial"/>
                        </a:rPr>
                        <a:t>Input</a:t>
                      </a:r>
                      <a:endParaRPr sz="900">
                        <a:latin typeface="Arial"/>
                        <a:cs typeface="Arial"/>
                      </a:endParaRPr>
                    </a:p>
                  </a:txBody>
                  <a:tcPr marL="0" marR="0" marT="31327" marB="0">
                    <a:lnL w="19050">
                      <a:solidFill>
                        <a:srgbClr val="434343"/>
                      </a:solidFill>
                      <a:prstDash val="solid"/>
                    </a:lnL>
                    <a:lnR w="19050">
                      <a:solidFill>
                        <a:srgbClr val="434343"/>
                      </a:solidFill>
                      <a:prstDash val="solid"/>
                    </a:lnR>
                    <a:lnT w="19050">
                      <a:solidFill>
                        <a:srgbClr val="434343"/>
                      </a:solidFill>
                      <a:prstDash val="solid"/>
                    </a:lnT>
                    <a:lnB w="19050">
                      <a:solidFill>
                        <a:srgbClr val="434343"/>
                      </a:solidFill>
                      <a:prstDash val="solid"/>
                    </a:lnB>
                    <a:solidFill>
                      <a:srgbClr val="D9D9D9"/>
                    </a:solidFill>
                  </a:tcPr>
                </a:tc>
                <a:extLst>
                  <a:ext uri="{0D108BD9-81ED-4DB2-BD59-A6C34878D82A}">
                    <a16:rowId xmlns:a16="http://schemas.microsoft.com/office/drawing/2014/main" val="10012"/>
                  </a:ext>
                </a:extLst>
              </a:tr>
            </a:tbl>
          </a:graphicData>
        </a:graphic>
      </p:graphicFrame>
      <p:graphicFrame>
        <p:nvGraphicFramePr>
          <p:cNvPr id="5" name="object 5"/>
          <p:cNvGraphicFramePr>
            <a:graphicFrameLocks noGrp="1"/>
          </p:cNvGraphicFramePr>
          <p:nvPr/>
        </p:nvGraphicFramePr>
        <p:xfrm>
          <a:off x="10057061" y="350471"/>
          <a:ext cx="1107440" cy="5012272"/>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22860" algn="ctr">
                        <a:lnSpc>
                          <a:spcPts val="830"/>
                        </a:lnSpc>
                      </a:pPr>
                      <a:r>
                        <a:rPr sz="900" spc="-15" dirty="0">
                          <a:solidFill>
                            <a:srgbClr val="FF0000"/>
                          </a:solidFill>
                          <a:latin typeface="Arial"/>
                          <a:cs typeface="Arial"/>
                        </a:rPr>
                        <a:t>Softmax</a:t>
                      </a:r>
                      <a:endParaRPr sz="90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7761C"/>
                      </a:solidFill>
                      <a:prstDash val="solid"/>
                    </a:lnB>
                    <a:solidFill>
                      <a:srgbClr val="F4CCCC"/>
                    </a:solidFill>
                  </a:tcPr>
                </a:tc>
                <a:extLst>
                  <a:ext uri="{0D108BD9-81ED-4DB2-BD59-A6C34878D82A}">
                    <a16:rowId xmlns:a16="http://schemas.microsoft.com/office/drawing/2014/main" val="10000"/>
                  </a:ext>
                </a:extLst>
              </a:tr>
              <a:tr h="211667">
                <a:tc>
                  <a:txBody>
                    <a:bodyPr/>
                    <a:lstStyle/>
                    <a:p>
                      <a:pPr marL="14604"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1000</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1"/>
                  </a:ext>
                </a:extLst>
              </a:tr>
              <a:tr h="211667">
                <a:tc>
                  <a:txBody>
                    <a:bodyPr/>
                    <a:lstStyle/>
                    <a:p>
                      <a:pPr marL="14604"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2"/>
                  </a:ext>
                </a:extLst>
              </a:tr>
              <a:tr h="211667">
                <a:tc>
                  <a:txBody>
                    <a:bodyPr/>
                    <a:lstStyle/>
                    <a:p>
                      <a:pPr marL="14604" algn="ctr">
                        <a:lnSpc>
                          <a:spcPct val="100000"/>
                        </a:lnSpc>
                        <a:spcBef>
                          <a:spcPts val="185"/>
                        </a:spcBef>
                      </a:pPr>
                      <a:r>
                        <a:rPr sz="900" spc="-35" dirty="0">
                          <a:solidFill>
                            <a:srgbClr val="37761C"/>
                          </a:solidFill>
                          <a:latin typeface="Arial"/>
                          <a:cs typeface="Arial"/>
                        </a:rPr>
                        <a:t>FC</a:t>
                      </a:r>
                      <a:r>
                        <a:rPr sz="900" spc="-15" dirty="0">
                          <a:solidFill>
                            <a:srgbClr val="37761C"/>
                          </a:solidFill>
                          <a:latin typeface="Arial"/>
                          <a:cs typeface="Arial"/>
                        </a:rPr>
                        <a:t> </a:t>
                      </a:r>
                      <a:r>
                        <a:rPr sz="900" spc="-5" dirty="0">
                          <a:solidFill>
                            <a:srgbClr val="37761C"/>
                          </a:solidFill>
                          <a:latin typeface="Arial"/>
                          <a:cs typeface="Arial"/>
                        </a:rPr>
                        <a:t>4096</a:t>
                      </a:r>
                      <a:endParaRPr sz="900">
                        <a:latin typeface="Arial"/>
                        <a:cs typeface="Arial"/>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extLst>
                  <a:ext uri="{0D108BD9-81ED-4DB2-BD59-A6C34878D82A}">
                    <a16:rowId xmlns:a16="http://schemas.microsoft.com/office/drawing/2014/main" val="10003"/>
                  </a:ext>
                </a:extLst>
              </a:tr>
              <a:tr h="210820">
                <a:tc>
                  <a:txBody>
                    <a:bodyPr/>
                    <a:lstStyle/>
                    <a:p>
                      <a:pPr marL="22860"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04"/>
                  </a:ext>
                </a:extLst>
              </a:tr>
              <a:tr h="209973">
                <a:tc>
                  <a:txBody>
                    <a:bodyPr/>
                    <a:lstStyle/>
                    <a:p>
                      <a:pPr marL="2667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5"/>
                  </a:ext>
                </a:extLst>
              </a:tr>
              <a:tr h="210820">
                <a:tc>
                  <a:txBody>
                    <a:bodyPr/>
                    <a:lstStyle/>
                    <a:p>
                      <a:pPr marL="2286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6"/>
                  </a:ext>
                </a:extLst>
              </a:tr>
              <a:tr h="211667">
                <a:tc>
                  <a:txBody>
                    <a:bodyPr/>
                    <a:lstStyle/>
                    <a:p>
                      <a:pPr marL="2286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7"/>
                  </a:ext>
                </a:extLst>
              </a:tr>
              <a:tr h="210820">
                <a:tc>
                  <a:txBody>
                    <a:bodyPr/>
                    <a:lstStyle/>
                    <a:p>
                      <a:pPr marL="29845"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08"/>
                  </a:ext>
                </a:extLst>
              </a:tr>
              <a:tr h="209127">
                <a:tc>
                  <a:txBody>
                    <a:bodyPr/>
                    <a:lstStyle/>
                    <a:p>
                      <a:pPr marL="17780" algn="ctr">
                        <a:lnSpc>
                          <a:spcPct val="100000"/>
                        </a:lnSpc>
                        <a:spcBef>
                          <a:spcPts val="180"/>
                        </a:spcBef>
                      </a:pPr>
                      <a:r>
                        <a:rPr sz="900" spc="-20" dirty="0">
                          <a:solidFill>
                            <a:srgbClr val="4A86E7"/>
                          </a:solidFill>
                          <a:latin typeface="Arial"/>
                          <a:cs typeface="Arial"/>
                        </a:rPr>
                        <a:t>Pool</a:t>
                      </a:r>
                      <a:endParaRPr sz="900">
                        <a:latin typeface="Arial"/>
                        <a:cs typeface="Arial"/>
                      </a:endParaRPr>
                    </a:p>
                  </a:txBody>
                  <a:tcPr marL="0" marR="0" marT="30480"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09"/>
                  </a:ext>
                </a:extLst>
              </a:tr>
              <a:tr h="211667">
                <a:tc>
                  <a:txBody>
                    <a:bodyPr/>
                    <a:lstStyle/>
                    <a:p>
                      <a:pPr marL="21590" algn="ctr">
                        <a:lnSpc>
                          <a:spcPct val="100000"/>
                        </a:lnSpc>
                        <a:spcBef>
                          <a:spcPts val="17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29633"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0"/>
                  </a:ext>
                </a:extLst>
              </a:tr>
              <a:tr h="213360">
                <a:tc>
                  <a:txBody>
                    <a:bodyPr/>
                    <a:lstStyle/>
                    <a:p>
                      <a:pPr marL="14604" algn="ctr">
                        <a:lnSpc>
                          <a:spcPct val="100000"/>
                        </a:lnSpc>
                        <a:spcBef>
                          <a:spcPts val="19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302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1"/>
                  </a:ext>
                </a:extLst>
              </a:tr>
              <a:tr h="211667">
                <a:tc>
                  <a:txBody>
                    <a:bodyPr/>
                    <a:lstStyle/>
                    <a:p>
                      <a:pPr marL="14604"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2"/>
                  </a:ext>
                </a:extLst>
              </a:tr>
              <a:tr h="213360">
                <a:tc>
                  <a:txBody>
                    <a:bodyPr/>
                    <a:lstStyle/>
                    <a:p>
                      <a:pPr marL="2159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3"/>
                  </a:ext>
                </a:extLst>
              </a:tr>
              <a:tr h="213360">
                <a:tc>
                  <a:txBody>
                    <a:bodyPr/>
                    <a:lstStyle/>
                    <a:p>
                      <a:pPr marL="20955" algn="ctr">
                        <a:lnSpc>
                          <a:spcPct val="100000"/>
                        </a:lnSpc>
                        <a:spcBef>
                          <a:spcPts val="195"/>
                        </a:spcBef>
                      </a:pPr>
                      <a:r>
                        <a:rPr sz="900" spc="-20" dirty="0">
                          <a:solidFill>
                            <a:srgbClr val="4A86E7"/>
                          </a:solidFill>
                          <a:latin typeface="Arial"/>
                          <a:cs typeface="Arial"/>
                        </a:rPr>
                        <a:t>Pool</a:t>
                      </a:r>
                      <a:endParaRPr sz="900">
                        <a:latin typeface="Arial"/>
                        <a:cs typeface="Arial"/>
                      </a:endParaRPr>
                    </a:p>
                  </a:txBody>
                  <a:tcPr marL="0" marR="0" marT="33020"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14"/>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5"/>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6"/>
                  </a:ext>
                </a:extLst>
              </a:tr>
              <a:tr h="211667">
                <a:tc>
                  <a:txBody>
                    <a:bodyPr/>
                    <a:lstStyle/>
                    <a:p>
                      <a:pPr marL="2095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17"/>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8"/>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19"/>
                  </a:ext>
                </a:extLst>
              </a:tr>
              <a:tr h="211667">
                <a:tc>
                  <a:txBody>
                    <a:bodyPr/>
                    <a:lstStyle/>
                    <a:p>
                      <a:pPr marL="20955" algn="ctr">
                        <a:lnSpc>
                          <a:spcPct val="100000"/>
                        </a:lnSpc>
                        <a:spcBef>
                          <a:spcPts val="185"/>
                        </a:spcBef>
                      </a:pPr>
                      <a:r>
                        <a:rPr sz="900" spc="-20" dirty="0">
                          <a:solidFill>
                            <a:srgbClr val="4A86E7"/>
                          </a:solidFill>
                          <a:latin typeface="Arial"/>
                          <a:cs typeface="Arial"/>
                        </a:rPr>
                        <a:t>Pool</a:t>
                      </a:r>
                      <a:endParaRPr sz="900">
                        <a:latin typeface="Arial"/>
                        <a:cs typeface="Arial"/>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extLst>
                  <a:ext uri="{0D108BD9-81ED-4DB2-BD59-A6C34878D82A}">
                    <a16:rowId xmlns:a16="http://schemas.microsoft.com/office/drawing/2014/main" val="10020"/>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21"/>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extLst>
                  <a:ext uri="{0D108BD9-81ED-4DB2-BD59-A6C34878D82A}">
                    <a16:rowId xmlns:a16="http://schemas.microsoft.com/office/drawing/2014/main" val="10022"/>
                  </a:ext>
                </a:extLst>
              </a:tr>
              <a:tr h="178647">
                <a:tc>
                  <a:txBody>
                    <a:bodyPr/>
                    <a:lstStyle/>
                    <a:p>
                      <a:pPr marL="21590" algn="ctr">
                        <a:lnSpc>
                          <a:spcPts val="770"/>
                        </a:lnSpc>
                        <a:spcBef>
                          <a:spcPts val="185"/>
                        </a:spcBef>
                      </a:pPr>
                      <a:r>
                        <a:rPr sz="900" spc="-15" dirty="0">
                          <a:solidFill>
                            <a:srgbClr val="434343"/>
                          </a:solidFill>
                          <a:latin typeface="Arial"/>
                          <a:cs typeface="Arial"/>
                        </a:rPr>
                        <a:t>Input</a:t>
                      </a:r>
                      <a:endParaRPr sz="900">
                        <a:latin typeface="Arial"/>
                        <a:cs typeface="Arial"/>
                      </a:endParaRPr>
                    </a:p>
                  </a:txBody>
                  <a:tcPr marL="0" marR="0" marT="31327" marB="0">
                    <a:lnL w="19050">
                      <a:solidFill>
                        <a:srgbClr val="434343"/>
                      </a:solidFill>
                      <a:prstDash val="solid"/>
                    </a:lnL>
                    <a:lnR w="19050">
                      <a:solidFill>
                        <a:srgbClr val="434343"/>
                      </a:solidFill>
                      <a:prstDash val="solid"/>
                    </a:lnR>
                    <a:lnT w="19050">
                      <a:solidFill>
                        <a:srgbClr val="FF9900"/>
                      </a:solidFill>
                      <a:prstDash val="solid"/>
                    </a:lnT>
                    <a:lnB w="19050">
                      <a:solidFill>
                        <a:srgbClr val="434343"/>
                      </a:solidFill>
                      <a:prstDash val="solid"/>
                    </a:lnB>
                    <a:solidFill>
                      <a:srgbClr val="D9D9D9"/>
                    </a:solidFill>
                  </a:tcPr>
                </a:tc>
                <a:extLst>
                  <a:ext uri="{0D108BD9-81ED-4DB2-BD59-A6C34878D82A}">
                    <a16:rowId xmlns:a16="http://schemas.microsoft.com/office/drawing/2014/main" val="10023"/>
                  </a:ext>
                </a:extLst>
              </a:tr>
            </a:tbl>
          </a:graphicData>
        </a:graphic>
      </p:graphicFrame>
      <p:sp>
        <p:nvSpPr>
          <p:cNvPr id="6" name="object 6"/>
          <p:cNvSpPr txBox="1">
            <a:spLocks noGrp="1"/>
          </p:cNvSpPr>
          <p:nvPr>
            <p:ph type="title"/>
          </p:nvPr>
        </p:nvSpPr>
        <p:spPr>
          <a:xfrm>
            <a:off x="300132" y="86700"/>
            <a:ext cx="4851400" cy="729260"/>
          </a:xfrm>
          <a:prstGeom prst="rect">
            <a:avLst/>
          </a:prstGeom>
        </p:spPr>
        <p:txBody>
          <a:bodyPr vert="horz" wrap="square" lIns="0" tIns="112607" rIns="0" bIns="0" rtlCol="0">
            <a:spAutoFit/>
          </a:bodyPr>
          <a:lstStyle/>
          <a:p>
            <a:pPr marL="16933">
              <a:spcBef>
                <a:spcPts val="887"/>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err="1">
                <a:solidFill>
                  <a:srgbClr val="000000"/>
                </a:solidFill>
              </a:rPr>
              <a:t>VGGNet</a:t>
            </a:r>
            <a:endParaRPr sz="4000" dirty="0"/>
          </a:p>
        </p:txBody>
      </p:sp>
      <p:sp>
        <p:nvSpPr>
          <p:cNvPr id="7" name="object 7"/>
          <p:cNvSpPr txBox="1"/>
          <p:nvPr/>
        </p:nvSpPr>
        <p:spPr>
          <a:xfrm>
            <a:off x="534001" y="1619808"/>
            <a:ext cx="4213860" cy="2630250"/>
          </a:xfrm>
          <a:prstGeom prst="rect">
            <a:avLst/>
          </a:prstGeom>
        </p:spPr>
        <p:txBody>
          <a:bodyPr vert="horz" wrap="square" lIns="0" tIns="16933" rIns="0" bIns="0" rtlCol="0">
            <a:spAutoFit/>
          </a:bodyPr>
          <a:lstStyle/>
          <a:p>
            <a:pPr marL="16933">
              <a:spcBef>
                <a:spcPts val="133"/>
              </a:spcBef>
            </a:pPr>
            <a:r>
              <a:rPr sz="2400" spc="-7" dirty="0">
                <a:solidFill>
                  <a:srgbClr val="FF0000"/>
                </a:solidFill>
                <a:latin typeface="Arial"/>
                <a:cs typeface="Arial"/>
              </a:rPr>
              <a:t>Small filters, Deeper</a:t>
            </a:r>
            <a:r>
              <a:rPr sz="2400" spc="-87" dirty="0">
                <a:solidFill>
                  <a:srgbClr val="FF0000"/>
                </a:solidFill>
                <a:latin typeface="Arial"/>
                <a:cs typeface="Arial"/>
              </a:rPr>
              <a:t> </a:t>
            </a:r>
            <a:r>
              <a:rPr sz="2400" spc="-7" dirty="0">
                <a:solidFill>
                  <a:srgbClr val="FF0000"/>
                </a:solidFill>
                <a:latin typeface="Arial"/>
                <a:cs typeface="Arial"/>
              </a:rPr>
              <a:t>networks</a:t>
            </a:r>
            <a:endParaRPr sz="2400">
              <a:latin typeface="Arial"/>
              <a:cs typeface="Arial"/>
            </a:endParaRPr>
          </a:p>
          <a:p>
            <a:pPr>
              <a:spcBef>
                <a:spcPts val="7"/>
              </a:spcBef>
            </a:pPr>
            <a:endParaRPr sz="2533">
              <a:latin typeface="Times New Roman"/>
              <a:cs typeface="Times New Roman"/>
            </a:endParaRPr>
          </a:p>
          <a:p>
            <a:pPr marL="16933"/>
            <a:r>
              <a:rPr sz="2400" dirty="0">
                <a:solidFill>
                  <a:srgbClr val="0000FF"/>
                </a:solidFill>
                <a:latin typeface="Arial"/>
                <a:cs typeface="Arial"/>
              </a:rPr>
              <a:t>8 </a:t>
            </a:r>
            <a:r>
              <a:rPr sz="2400" spc="-7" dirty="0">
                <a:solidFill>
                  <a:srgbClr val="0000FF"/>
                </a:solidFill>
                <a:latin typeface="Arial"/>
                <a:cs typeface="Arial"/>
              </a:rPr>
              <a:t>layers</a:t>
            </a:r>
            <a:r>
              <a:rPr sz="2400" spc="-27" dirty="0">
                <a:solidFill>
                  <a:srgbClr val="0000FF"/>
                </a:solidFill>
                <a:latin typeface="Arial"/>
                <a:cs typeface="Arial"/>
              </a:rPr>
              <a:t> </a:t>
            </a:r>
            <a:r>
              <a:rPr sz="2400" spc="-7" dirty="0">
                <a:solidFill>
                  <a:srgbClr val="0000FF"/>
                </a:solidFill>
                <a:latin typeface="Arial"/>
                <a:cs typeface="Arial"/>
              </a:rPr>
              <a:t>(AlexNet)</a:t>
            </a:r>
            <a:endParaRPr sz="2400">
              <a:latin typeface="Arial"/>
              <a:cs typeface="Arial"/>
            </a:endParaRPr>
          </a:p>
          <a:p>
            <a:pPr marL="16933">
              <a:spcBef>
                <a:spcPts val="20"/>
              </a:spcBef>
            </a:pPr>
            <a:r>
              <a:rPr sz="2400" spc="-7" dirty="0">
                <a:solidFill>
                  <a:srgbClr val="0000FF"/>
                </a:solidFill>
                <a:latin typeface="Arial"/>
                <a:cs typeface="Arial"/>
              </a:rPr>
              <a:t>-&gt; 16 </a:t>
            </a:r>
            <a:r>
              <a:rPr sz="2400" dirty="0">
                <a:solidFill>
                  <a:srgbClr val="0000FF"/>
                </a:solidFill>
                <a:latin typeface="Arial"/>
                <a:cs typeface="Arial"/>
              </a:rPr>
              <a:t>- </a:t>
            </a:r>
            <a:r>
              <a:rPr sz="2400" spc="-7" dirty="0">
                <a:solidFill>
                  <a:srgbClr val="0000FF"/>
                </a:solidFill>
                <a:latin typeface="Arial"/>
                <a:cs typeface="Arial"/>
              </a:rPr>
              <a:t>19 layers</a:t>
            </a:r>
            <a:r>
              <a:rPr sz="2400" spc="-87" dirty="0">
                <a:solidFill>
                  <a:srgbClr val="0000FF"/>
                </a:solidFill>
                <a:latin typeface="Arial"/>
                <a:cs typeface="Arial"/>
              </a:rPr>
              <a:t> </a:t>
            </a:r>
            <a:r>
              <a:rPr sz="2400" spc="-7" dirty="0">
                <a:solidFill>
                  <a:srgbClr val="0000FF"/>
                </a:solidFill>
                <a:latin typeface="Arial"/>
                <a:cs typeface="Arial"/>
              </a:rPr>
              <a:t>(VGG16Net)</a:t>
            </a:r>
            <a:endParaRPr sz="2400">
              <a:latin typeface="Arial"/>
              <a:cs typeface="Arial"/>
            </a:endParaRPr>
          </a:p>
          <a:p>
            <a:pPr>
              <a:spcBef>
                <a:spcPts val="60"/>
              </a:spcBef>
            </a:pPr>
            <a:endParaRPr sz="2467">
              <a:latin typeface="Times New Roman"/>
              <a:cs typeface="Times New Roman"/>
            </a:endParaRPr>
          </a:p>
          <a:p>
            <a:pPr marL="16933" marR="6773">
              <a:lnSpc>
                <a:spcPct val="100699"/>
              </a:lnSpc>
            </a:pPr>
            <a:r>
              <a:rPr sz="2400" spc="-7" dirty="0">
                <a:solidFill>
                  <a:srgbClr val="0000FF"/>
                </a:solidFill>
                <a:latin typeface="Arial"/>
                <a:cs typeface="Arial"/>
              </a:rPr>
              <a:t>Only 3x3 CONV </a:t>
            </a:r>
            <a:r>
              <a:rPr sz="2400" dirty="0">
                <a:solidFill>
                  <a:srgbClr val="0000FF"/>
                </a:solidFill>
                <a:latin typeface="Arial"/>
                <a:cs typeface="Arial"/>
              </a:rPr>
              <a:t>stride </a:t>
            </a:r>
            <a:r>
              <a:rPr sz="2400" spc="-7" dirty="0">
                <a:solidFill>
                  <a:srgbClr val="0000FF"/>
                </a:solidFill>
                <a:latin typeface="Arial"/>
                <a:cs typeface="Arial"/>
              </a:rPr>
              <a:t>1, pad</a:t>
            </a:r>
            <a:r>
              <a:rPr sz="2400" spc="-113" dirty="0">
                <a:solidFill>
                  <a:srgbClr val="0000FF"/>
                </a:solidFill>
                <a:latin typeface="Arial"/>
                <a:cs typeface="Arial"/>
              </a:rPr>
              <a:t> </a:t>
            </a:r>
            <a:r>
              <a:rPr sz="2400" dirty="0">
                <a:solidFill>
                  <a:srgbClr val="0000FF"/>
                </a:solidFill>
                <a:latin typeface="Arial"/>
                <a:cs typeface="Arial"/>
              </a:rPr>
              <a:t>1  </a:t>
            </a:r>
            <a:r>
              <a:rPr sz="2400" spc="-7" dirty="0">
                <a:solidFill>
                  <a:srgbClr val="0000FF"/>
                </a:solidFill>
                <a:latin typeface="Arial"/>
                <a:cs typeface="Arial"/>
              </a:rPr>
              <a:t>and 2x2 MAX POOL </a:t>
            </a:r>
            <a:r>
              <a:rPr sz="2400" dirty="0">
                <a:solidFill>
                  <a:srgbClr val="0000FF"/>
                </a:solidFill>
                <a:latin typeface="Arial"/>
                <a:cs typeface="Arial"/>
              </a:rPr>
              <a:t>stride</a:t>
            </a:r>
            <a:r>
              <a:rPr sz="2400" spc="-80" dirty="0">
                <a:solidFill>
                  <a:srgbClr val="0000FF"/>
                </a:solidFill>
                <a:latin typeface="Arial"/>
                <a:cs typeface="Arial"/>
              </a:rPr>
              <a:t> </a:t>
            </a:r>
            <a:r>
              <a:rPr sz="2400" dirty="0">
                <a:solidFill>
                  <a:srgbClr val="0000FF"/>
                </a:solidFill>
                <a:latin typeface="Arial"/>
                <a:cs typeface="Arial"/>
              </a:rPr>
              <a:t>2</a:t>
            </a:r>
            <a:endParaRPr sz="2400">
              <a:latin typeface="Arial"/>
              <a:cs typeface="Arial"/>
            </a:endParaRPr>
          </a:p>
        </p:txBody>
      </p:sp>
      <p:sp>
        <p:nvSpPr>
          <p:cNvPr id="8" name="object 8"/>
          <p:cNvSpPr txBox="1"/>
          <p:nvPr/>
        </p:nvSpPr>
        <p:spPr>
          <a:xfrm>
            <a:off x="534001" y="4566208"/>
            <a:ext cx="4491567" cy="1129967"/>
          </a:xfrm>
          <a:prstGeom prst="rect">
            <a:avLst/>
          </a:prstGeom>
        </p:spPr>
        <p:txBody>
          <a:bodyPr vert="horz" wrap="square" lIns="0" tIns="14393" rIns="0" bIns="0" rtlCol="0">
            <a:spAutoFit/>
          </a:bodyPr>
          <a:lstStyle/>
          <a:p>
            <a:pPr marL="16933" marR="203195">
              <a:lnSpc>
                <a:spcPct val="100699"/>
              </a:lnSpc>
              <a:spcBef>
                <a:spcPts val="113"/>
              </a:spcBef>
            </a:pPr>
            <a:r>
              <a:rPr sz="2400" spc="-7" dirty="0">
                <a:solidFill>
                  <a:srgbClr val="0000FF"/>
                </a:solidFill>
                <a:latin typeface="Arial"/>
                <a:cs typeface="Arial"/>
              </a:rPr>
              <a:t>11.7% top </a:t>
            </a:r>
            <a:r>
              <a:rPr sz="2400" dirty="0">
                <a:solidFill>
                  <a:srgbClr val="0000FF"/>
                </a:solidFill>
                <a:latin typeface="Arial"/>
                <a:cs typeface="Arial"/>
              </a:rPr>
              <a:t>5 </a:t>
            </a:r>
            <a:r>
              <a:rPr sz="2400" spc="-7" dirty="0">
                <a:solidFill>
                  <a:srgbClr val="0000FF"/>
                </a:solidFill>
                <a:latin typeface="Arial"/>
                <a:cs typeface="Arial"/>
              </a:rPr>
              <a:t>error in</a:t>
            </a:r>
            <a:r>
              <a:rPr sz="2400" spc="-120" dirty="0">
                <a:solidFill>
                  <a:srgbClr val="0000FF"/>
                </a:solidFill>
                <a:latin typeface="Arial"/>
                <a:cs typeface="Arial"/>
              </a:rPr>
              <a:t> </a:t>
            </a:r>
            <a:r>
              <a:rPr sz="2400" spc="-7" dirty="0">
                <a:solidFill>
                  <a:srgbClr val="0000FF"/>
                </a:solidFill>
                <a:latin typeface="Arial"/>
                <a:cs typeface="Arial"/>
              </a:rPr>
              <a:t>ILSVRC’13  (ZFNet)</a:t>
            </a:r>
            <a:endParaRPr sz="2400">
              <a:latin typeface="Arial"/>
              <a:cs typeface="Arial"/>
            </a:endParaRPr>
          </a:p>
          <a:p>
            <a:pPr marL="16933">
              <a:spcBef>
                <a:spcPts val="20"/>
              </a:spcBef>
            </a:pPr>
            <a:r>
              <a:rPr sz="2400" spc="-7" dirty="0">
                <a:solidFill>
                  <a:srgbClr val="0000FF"/>
                </a:solidFill>
                <a:latin typeface="Arial"/>
                <a:cs typeface="Arial"/>
              </a:rPr>
              <a:t>-&gt; 7.3% top </a:t>
            </a:r>
            <a:r>
              <a:rPr sz="2400" dirty="0">
                <a:solidFill>
                  <a:srgbClr val="0000FF"/>
                </a:solidFill>
                <a:latin typeface="Arial"/>
                <a:cs typeface="Arial"/>
              </a:rPr>
              <a:t>5 </a:t>
            </a:r>
            <a:r>
              <a:rPr sz="2400" spc="-7" dirty="0">
                <a:solidFill>
                  <a:srgbClr val="0000FF"/>
                </a:solidFill>
                <a:latin typeface="Arial"/>
                <a:cs typeface="Arial"/>
              </a:rPr>
              <a:t>error in</a:t>
            </a:r>
            <a:r>
              <a:rPr sz="2400" spc="-107" dirty="0">
                <a:solidFill>
                  <a:srgbClr val="0000FF"/>
                </a:solidFill>
                <a:latin typeface="Arial"/>
                <a:cs typeface="Arial"/>
              </a:rPr>
              <a:t> </a:t>
            </a:r>
            <a:r>
              <a:rPr sz="2400" spc="-7" dirty="0">
                <a:solidFill>
                  <a:srgbClr val="0000FF"/>
                </a:solidFill>
                <a:latin typeface="Arial"/>
                <a:cs typeface="Arial"/>
              </a:rPr>
              <a:t>ILSVRC’14</a:t>
            </a:r>
            <a:endParaRPr sz="2400">
              <a:latin typeface="Arial"/>
              <a:cs typeface="Arial"/>
            </a:endParaRPr>
          </a:p>
        </p:txBody>
      </p:sp>
      <p:sp>
        <p:nvSpPr>
          <p:cNvPr id="9" name="object 9"/>
          <p:cNvSpPr txBox="1"/>
          <p:nvPr/>
        </p:nvSpPr>
        <p:spPr>
          <a:xfrm>
            <a:off x="6705733" y="5483251"/>
            <a:ext cx="862753"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AlexNet</a:t>
            </a:r>
            <a:endParaRPr sz="1867">
              <a:latin typeface="Arial"/>
              <a:cs typeface="Arial"/>
            </a:endParaRPr>
          </a:p>
        </p:txBody>
      </p:sp>
      <p:sp>
        <p:nvSpPr>
          <p:cNvPr id="10" name="object 10"/>
          <p:cNvSpPr txBox="1"/>
          <p:nvPr/>
        </p:nvSpPr>
        <p:spPr>
          <a:xfrm>
            <a:off x="8839333" y="5483251"/>
            <a:ext cx="823807"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VGG16</a:t>
            </a:r>
            <a:endParaRPr sz="1867">
              <a:latin typeface="Arial"/>
              <a:cs typeface="Arial"/>
            </a:endParaRPr>
          </a:p>
        </p:txBody>
      </p:sp>
      <p:sp>
        <p:nvSpPr>
          <p:cNvPr id="11" name="object 11"/>
          <p:cNvSpPr txBox="1"/>
          <p:nvPr/>
        </p:nvSpPr>
        <p:spPr>
          <a:xfrm>
            <a:off x="10261733" y="5483251"/>
            <a:ext cx="823807"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VGG19</a:t>
            </a:r>
            <a:endParaRPr sz="1867">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3097</Words>
  <Application>Microsoft Office PowerPoint</Application>
  <PresentationFormat>Widescreen</PresentationFormat>
  <Paragraphs>529</Paragraphs>
  <Slides>57</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57</vt:i4>
      </vt:variant>
    </vt:vector>
  </HeadingPairs>
  <TitlesOfParts>
    <vt:vector size="70" baseType="lpstr">
      <vt:lpstr>DejaVu Sans</vt:lpstr>
      <vt:lpstr>等线</vt:lpstr>
      <vt:lpstr>等线 Light</vt:lpstr>
      <vt:lpstr>MS PGothic</vt:lpstr>
      <vt:lpstr>Alfa Slab One</vt:lpstr>
      <vt:lpstr>Arial</vt:lpstr>
      <vt:lpstr>Calibri</vt:lpstr>
      <vt:lpstr>Calibri Light</vt:lpstr>
      <vt:lpstr>Corbel</vt:lpstr>
      <vt:lpstr>Tahoma</vt:lpstr>
      <vt:lpstr>Times New Roman</vt:lpstr>
      <vt:lpstr>Trebuchet MS</vt:lpstr>
      <vt:lpstr>Office Theme</vt:lpstr>
      <vt:lpstr>PowerPoint Presentation</vt:lpstr>
      <vt:lpstr>Convolutional Neural Networks (CNNs)</vt:lpstr>
      <vt:lpstr>CNNs for Classification</vt:lpstr>
      <vt:lpstr>CNNs: Spatial Arrangement of Output Volume</vt:lpstr>
      <vt:lpstr>The Convolution Operation</vt:lpstr>
      <vt:lpstr>CNNs for Classification: ImageNet</vt:lpstr>
      <vt:lpstr>ImageNet Large Scale Visual Recognition Challenge (ILSVRC) winners</vt:lpstr>
      <vt:lpstr>Case Study: AlexNet</vt:lpstr>
      <vt:lpstr>Case Study: VGGNet</vt:lpstr>
      <vt:lpstr>Case Study: VGGNet</vt:lpstr>
      <vt:lpstr>Case Study: GoogLeNet</vt:lpstr>
      <vt:lpstr>Reminder: 1x1 convolutions</vt:lpstr>
      <vt:lpstr>Case Study: ResNet [He et al., 2015]</vt:lpstr>
      <vt:lpstr>Object Detection</vt:lpstr>
      <vt:lpstr>What  is object detection</vt:lpstr>
      <vt:lpstr>Terms</vt:lpstr>
      <vt:lpstr>Two Stage Detection</vt:lpstr>
      <vt:lpstr>R-CNN: Region proposals + CNN features</vt:lpstr>
      <vt:lpstr>R-CNN details</vt:lpstr>
      <vt:lpstr>Fast R-CNN</vt:lpstr>
      <vt:lpstr>RoI pooling</vt:lpstr>
      <vt:lpstr>Faster R-CNN</vt:lpstr>
      <vt:lpstr>Region proposal network (RPN)</vt:lpstr>
      <vt:lpstr>One network, four losses</vt:lpstr>
      <vt:lpstr>Unified Detection</vt:lpstr>
      <vt:lpstr>YOLO</vt:lpstr>
      <vt:lpstr>How it works</vt:lpstr>
      <vt:lpstr>Others</vt:lpstr>
      <vt:lpstr>Feature Pyramid Networks for RPN</vt:lpstr>
      <vt:lpstr>Semantic Segmentation, Dense Labeling</vt:lpstr>
      <vt:lpstr>Semantic segmentation</vt:lpstr>
      <vt:lpstr>Hypercolumn Representation</vt:lpstr>
      <vt:lpstr>Hypercolumn Representation</vt:lpstr>
      <vt:lpstr>FCN for Semantic Segmentation</vt:lpstr>
      <vt:lpstr>More than one upsampling layer</vt:lpstr>
      <vt:lpstr>Advances in Computer Vision</vt:lpstr>
      <vt:lpstr>Generative Adversarial Networks (GANs)</vt:lpstr>
      <vt:lpstr>Magic of GANs…</vt:lpstr>
      <vt:lpstr>PowerPoint Presentation</vt:lpstr>
      <vt:lpstr>PowerPoint Presentation</vt:lpstr>
      <vt:lpstr>PowerPoint Presentation</vt:lpstr>
      <vt:lpstr>Deep Convolutional GANs (DCGANs)</vt:lpstr>
      <vt:lpstr>Latent vectors capture interesting patterns…</vt:lpstr>
      <vt:lpstr>SELF-SUPERVISION</vt:lpstr>
      <vt:lpstr>IMAGE IN-PAINTING</vt:lpstr>
      <vt:lpstr>COLORIZE IMAGES</vt:lpstr>
      <vt:lpstr>ZHANG ET AL. NETWORK ARCHITECTURE</vt:lpstr>
      <vt:lpstr>MOTION</vt:lpstr>
      <vt:lpstr>MORE MOTION</vt:lpstr>
      <vt:lpstr>Images × Languages</vt:lpstr>
      <vt:lpstr>PowerPoint Presentation</vt:lpstr>
      <vt:lpstr>PowerPoint Presentation</vt:lpstr>
      <vt:lpstr>LSTM + Image feature (LSTM Q + I)</vt:lpstr>
      <vt:lpstr>Focus on image regions to answer questions?</vt:lpstr>
      <vt:lpstr>Image features</vt:lpstr>
      <vt:lpstr>Hierarchical Question-Image Co-Attention (HieCoAtt)</vt:lpstr>
      <vt:lpstr>Thank you for your attention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 Fei</dc:creator>
  <cp:lastModifiedBy>He, Fei</cp:lastModifiedBy>
  <cp:revision>13</cp:revision>
  <dcterms:created xsi:type="dcterms:W3CDTF">2019-11-11T15:50:35Z</dcterms:created>
  <dcterms:modified xsi:type="dcterms:W3CDTF">2019-11-11T20:01:57Z</dcterms:modified>
</cp:coreProperties>
</file>